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audio1.bin" ContentType="audio/unknown"/>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386" r:id="rId2"/>
    <p:sldId id="431" r:id="rId3"/>
    <p:sldId id="414" r:id="rId4"/>
    <p:sldId id="375" r:id="rId5"/>
    <p:sldId id="399" r:id="rId6"/>
    <p:sldId id="353" r:id="rId7"/>
    <p:sldId id="423" r:id="rId8"/>
    <p:sldId id="409" r:id="rId9"/>
    <p:sldId id="387" r:id="rId10"/>
    <p:sldId id="410" r:id="rId11"/>
    <p:sldId id="424" r:id="rId12"/>
    <p:sldId id="419" r:id="rId13"/>
    <p:sldId id="429" r:id="rId14"/>
    <p:sldId id="418" r:id="rId15"/>
    <p:sldId id="425" r:id="rId16"/>
    <p:sldId id="420" r:id="rId17"/>
    <p:sldId id="411" r:id="rId18"/>
    <p:sldId id="417" r:id="rId19"/>
    <p:sldId id="383" r:id="rId20"/>
    <p:sldId id="421" r:id="rId21"/>
    <p:sldId id="412" r:id="rId22"/>
    <p:sldId id="430" r:id="rId23"/>
    <p:sldId id="404" r:id="rId24"/>
    <p:sldId id="432" r:id="rId25"/>
    <p:sldId id="391" r:id="rId26"/>
    <p:sldId id="372"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F3300"/>
    <a:srgbClr val="009900"/>
    <a:srgbClr val="FF6600"/>
    <a:srgbClr val="006600"/>
    <a:srgbClr val="663300"/>
    <a:srgbClr val="FFFF00"/>
    <a:srgbClr val="3366FF"/>
    <a:srgbClr val="0099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729" autoAdjust="0"/>
  </p:normalViewPr>
  <p:slideViewPr>
    <p:cSldViewPr>
      <p:cViewPr>
        <p:scale>
          <a:sx n="60" d="100"/>
          <a:sy n="60" d="100"/>
        </p:scale>
        <p:origin x="-1312" y="-384"/>
      </p:cViewPr>
      <p:guideLst>
        <p:guide orient="horz" pos="2160"/>
        <p:guide pos="2880"/>
      </p:guideLst>
    </p:cSldViewPr>
  </p:slideViewPr>
  <p:notesTextViewPr>
    <p:cViewPr>
      <p:scale>
        <a:sx n="100" d="100"/>
        <a:sy n="100" d="100"/>
      </p:scale>
      <p:origin x="0" y="0"/>
    </p:cViewPr>
  </p:notesTextViewPr>
  <p:sorterViewPr>
    <p:cViewPr>
      <p:scale>
        <a:sx n="60" d="100"/>
        <a:sy n="60" d="100"/>
      </p:scale>
      <p:origin x="0" y="0"/>
    </p:cViewPr>
  </p:sorterViewPr>
  <p:notesViewPr>
    <p:cSldViewPr>
      <p:cViewPr>
        <p:scale>
          <a:sx n="70" d="100"/>
          <a:sy n="70" d="100"/>
        </p:scale>
        <p:origin x="-2424" y="94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7D69E4-FCDC-4BC8-8443-CE831D72E150}" type="doc">
      <dgm:prSet loTypeId="urn:microsoft.com/office/officeart/2005/8/layout/hierarchy4" loCatId="list" qsTypeId="urn:microsoft.com/office/officeart/2005/8/quickstyle/3d2" qsCatId="3D" csTypeId="urn:microsoft.com/office/officeart/2005/8/colors/accent1_2" csCatId="accent1" phldr="1"/>
      <dgm:spPr>
        <a:scene3d>
          <a:camera prst="orthographicFront">
            <a:rot lat="0" lon="0" rev="0"/>
          </a:camera>
          <a:lightRig rig="contrasting" dir="t">
            <a:rot lat="0" lon="0" rev="1500000"/>
          </a:lightRig>
        </a:scene3d>
      </dgm:spPr>
      <dgm:t>
        <a:bodyPr/>
        <a:lstStyle/>
        <a:p>
          <a:endParaRPr lang="en-US"/>
        </a:p>
      </dgm:t>
    </dgm:pt>
    <dgm:pt modelId="{61D159A3-6765-4695-B8AA-D43CC292583A}">
      <dgm:prSet phldrT="[Text]" custT="1"/>
      <dgm:spPr>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nchor="ctr"/>
        <a:lstStyle/>
        <a:p>
          <a:pPr marL="58738" indent="0" algn="ctr">
            <a:lnSpc>
              <a:spcPct val="100000"/>
            </a:lnSpc>
            <a:spcBef>
              <a:spcPts val="600"/>
            </a:spcBef>
            <a:spcAft>
              <a:spcPts val="600"/>
            </a:spcAft>
          </a:pPr>
          <a:r>
            <a:rPr lang="en-US" sz="1900" b="1" i="0" cap="none" baseline="0" dirty="0" smtClean="0">
              <a:solidFill>
                <a:schemeClr val="bg1">
                  <a:lumMod val="75000"/>
                </a:schemeClr>
              </a:solidFill>
              <a:latin typeface="Century Gothic" pitchFamily="5" charset="0"/>
              <a:ea typeface="Century Gothic" pitchFamily="5" charset="0"/>
              <a:cs typeface="Century Gothic" pitchFamily="5" charset="0"/>
            </a:rPr>
            <a:t>Overarching Habits of Mind</a:t>
          </a:r>
          <a:r>
            <a:rPr lang="en-US" sz="1900" i="0" cap="none" baseline="0" dirty="0" smtClean="0">
              <a:solidFill>
                <a:schemeClr val="bg1">
                  <a:lumMod val="75000"/>
                </a:schemeClr>
              </a:solidFill>
              <a:latin typeface="Century Gothic" pitchFamily="5" charset="0"/>
              <a:ea typeface="Century Gothic" pitchFamily="5" charset="0"/>
              <a:cs typeface="Century Gothic" pitchFamily="5" charset="0"/>
            </a:rPr>
            <a:t> </a:t>
          </a:r>
        </a:p>
        <a:p>
          <a:pPr marL="58738" indent="0" algn="l">
            <a:lnSpc>
              <a:spcPct val="100000"/>
            </a:lnSpc>
            <a:spcBef>
              <a:spcPts val="600"/>
            </a:spcBef>
            <a:spcAft>
              <a:spcPts val="600"/>
            </a:spcAft>
          </a:pPr>
          <a:r>
            <a:rPr lang="en-US" sz="1900" b="1" dirty="0" smtClean="0">
              <a:solidFill>
                <a:schemeClr val="bg1">
                  <a:lumMod val="65000"/>
                </a:schemeClr>
              </a:solidFill>
              <a:latin typeface="Century Gothic"/>
              <a:cs typeface="Century Gothic"/>
            </a:rPr>
            <a:t>MP1</a:t>
          </a:r>
          <a:r>
            <a:rPr lang="en-US" sz="1900" b="1" dirty="0" smtClean="0">
              <a:solidFill>
                <a:srgbClr val="FFFF00"/>
              </a:solidFill>
              <a:latin typeface="Century Gothic"/>
              <a:cs typeface="Century Gothic"/>
            </a:rPr>
            <a:t> </a:t>
          </a:r>
          <a:r>
            <a:rPr lang="en-US" sz="1900" b="1" dirty="0" smtClean="0">
              <a:solidFill>
                <a:schemeClr val="bg1"/>
              </a:solidFill>
              <a:latin typeface="Century Gothic"/>
              <a:cs typeface="Century Gothic"/>
            </a:rPr>
            <a:t>Make sense of problems and persevere in solving them.</a:t>
          </a:r>
          <a:r>
            <a:rPr lang="en-US" sz="1900" b="1" baseline="30000" dirty="0" smtClean="0">
              <a:solidFill>
                <a:srgbClr val="FFFF00"/>
              </a:solidFill>
              <a:latin typeface="Century Gothic"/>
              <a:cs typeface="Century Gothic"/>
              <a:sym typeface="Wingdings"/>
            </a:rPr>
            <a:t></a:t>
          </a:r>
          <a:endParaRPr lang="en-US" sz="1900" b="1" baseline="30000" dirty="0" smtClean="0">
            <a:solidFill>
              <a:srgbClr val="FFFF00"/>
            </a:solidFill>
            <a:latin typeface="Century Gothic"/>
            <a:cs typeface="Century Gothic"/>
          </a:endParaRPr>
        </a:p>
        <a:p>
          <a:pPr marL="58738" indent="0" algn="l">
            <a:lnSpc>
              <a:spcPct val="100000"/>
            </a:lnSpc>
            <a:spcBef>
              <a:spcPts val="600"/>
            </a:spcBef>
            <a:spcAft>
              <a:spcPts val="600"/>
            </a:spcAft>
          </a:pPr>
          <a:r>
            <a:rPr lang="en-US" sz="1900" b="1" dirty="0" smtClean="0">
              <a:solidFill>
                <a:schemeClr val="bg1">
                  <a:lumMod val="65000"/>
                </a:schemeClr>
              </a:solidFill>
              <a:latin typeface="Century Gothic"/>
              <a:cs typeface="Century Gothic"/>
            </a:rPr>
            <a:t>MP6 </a:t>
          </a:r>
          <a:r>
            <a:rPr lang="en-US" sz="1900" b="1" dirty="0" smtClean="0">
              <a:solidFill>
                <a:schemeClr val="bg1"/>
              </a:solidFill>
              <a:latin typeface="Century Gothic"/>
              <a:cs typeface="Century Gothic"/>
            </a:rPr>
            <a:t>Attend to precision.</a:t>
          </a:r>
          <a:endParaRPr lang="en-US" sz="1900" dirty="0">
            <a:solidFill>
              <a:schemeClr val="bg1"/>
            </a:solidFill>
            <a:latin typeface="Century Gothic"/>
            <a:cs typeface="Century Gothic"/>
          </a:endParaRPr>
        </a:p>
      </dgm:t>
    </dgm:pt>
    <dgm:pt modelId="{8B1F29DC-3B62-49EF-AD9E-C58DA6B19017}" type="parTrans" cxnId="{ADFFF9A5-0672-4DDD-A330-C1320D04D1FA}">
      <dgm:prSet/>
      <dgm:spPr/>
      <dgm:t>
        <a:bodyPr/>
        <a:lstStyle/>
        <a:p>
          <a:endParaRPr lang="en-US"/>
        </a:p>
      </dgm:t>
    </dgm:pt>
    <dgm:pt modelId="{6C228802-3E37-4408-8984-715E9D95C83B}" type="sibTrans" cxnId="{ADFFF9A5-0672-4DDD-A330-C1320D04D1FA}">
      <dgm:prSet/>
      <dgm:spPr/>
      <dgm:t>
        <a:bodyPr/>
        <a:lstStyle/>
        <a:p>
          <a:endParaRPr lang="en-US"/>
        </a:p>
      </dgm:t>
    </dgm:pt>
    <dgm:pt modelId="{D32605DD-EA4E-4D5B-8A73-64A447654053}">
      <dgm:prSet phldrT="[Text]" custT="1"/>
      <dgm:spPr>
        <a:solidFill>
          <a:schemeClr val="bg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nchor="t"/>
        <a:lstStyle/>
        <a:p>
          <a:pPr algn="ctr">
            <a:lnSpc>
              <a:spcPct val="100000"/>
            </a:lnSpc>
            <a:spcBef>
              <a:spcPts val="600"/>
            </a:spcBef>
            <a:spcAft>
              <a:spcPts val="600"/>
            </a:spcAft>
          </a:pPr>
          <a:r>
            <a:rPr lang="en-US" sz="1900" b="1" i="0" cap="none" baseline="0" dirty="0" smtClean="0">
              <a:solidFill>
                <a:schemeClr val="tx1"/>
              </a:solidFill>
              <a:latin typeface="Century Gothic" pitchFamily="5" charset="0"/>
              <a:ea typeface="Century Gothic" pitchFamily="5" charset="0"/>
              <a:cs typeface="Century Gothic" pitchFamily="5" charset="0"/>
            </a:rPr>
            <a:t>Reasoning &amp; Explaining</a:t>
          </a:r>
        </a:p>
        <a:p>
          <a:pPr marL="58738" indent="0" algn="l">
            <a:lnSpc>
              <a:spcPct val="100000"/>
            </a:lnSpc>
            <a:spcBef>
              <a:spcPts val="600"/>
            </a:spcBef>
            <a:spcAft>
              <a:spcPts val="600"/>
            </a:spcAft>
          </a:pPr>
          <a:r>
            <a:rPr lang="en-US" sz="1900" b="1" dirty="0" smtClean="0">
              <a:solidFill>
                <a:schemeClr val="tx1"/>
              </a:solidFill>
              <a:latin typeface="Century Gothic"/>
              <a:cs typeface="Century Gothic"/>
            </a:rPr>
            <a:t>MP2</a:t>
          </a:r>
          <a:r>
            <a:rPr lang="en-US" sz="1900" b="1" dirty="0" smtClean="0">
              <a:solidFill>
                <a:schemeClr val="bg1"/>
              </a:solidFill>
              <a:latin typeface="Century Gothic"/>
              <a:cs typeface="Century Gothic"/>
            </a:rPr>
            <a:t> Reason abstractly and quantitatively.</a:t>
          </a:r>
        </a:p>
        <a:p>
          <a:pPr marL="58738" indent="0" algn="l">
            <a:lnSpc>
              <a:spcPct val="100000"/>
            </a:lnSpc>
            <a:spcBef>
              <a:spcPts val="600"/>
            </a:spcBef>
            <a:spcAft>
              <a:spcPts val="600"/>
            </a:spcAft>
          </a:pPr>
          <a:r>
            <a:rPr lang="en-US" sz="1900" b="1" dirty="0" smtClean="0">
              <a:solidFill>
                <a:schemeClr val="tx1"/>
              </a:solidFill>
              <a:latin typeface="Century Gothic"/>
              <a:cs typeface="Century Gothic"/>
            </a:rPr>
            <a:t>MP3 </a:t>
          </a:r>
          <a:r>
            <a:rPr lang="en-US" sz="1900" b="1" dirty="0" smtClean="0">
              <a:latin typeface="Century Gothic"/>
              <a:cs typeface="Century Gothic"/>
            </a:rPr>
            <a:t>Construct viable arguments and critique the reasoning of others.</a:t>
          </a:r>
          <a:r>
            <a:rPr lang="en-US" sz="1900" b="1" baseline="30000" dirty="0" smtClean="0">
              <a:solidFill>
                <a:srgbClr val="FFFF00"/>
              </a:solidFill>
              <a:latin typeface="Century Gothic"/>
              <a:cs typeface="Century Gothic"/>
              <a:sym typeface="Wingdings"/>
            </a:rPr>
            <a:t></a:t>
          </a:r>
          <a:endParaRPr lang="en-US" sz="1900" baseline="30000" dirty="0">
            <a:solidFill>
              <a:srgbClr val="FFFF00"/>
            </a:solidFill>
            <a:latin typeface="Century Gothic"/>
            <a:cs typeface="Century Gothic"/>
          </a:endParaRPr>
        </a:p>
      </dgm:t>
    </dgm:pt>
    <dgm:pt modelId="{1E7FBC34-DF64-4B25-8F04-24776BCE6778}" type="parTrans" cxnId="{8C93E5D2-4D87-4D5B-B348-D9F3E2FE5A1E}">
      <dgm:prSet/>
      <dgm:spPr/>
      <dgm:t>
        <a:bodyPr/>
        <a:lstStyle/>
        <a:p>
          <a:endParaRPr lang="en-US"/>
        </a:p>
      </dgm:t>
    </dgm:pt>
    <dgm:pt modelId="{0EECD5B5-FED5-4A4C-A9B8-6D63DC18488C}" type="sibTrans" cxnId="{8C93E5D2-4D87-4D5B-B348-D9F3E2FE5A1E}">
      <dgm:prSet/>
      <dgm:spPr/>
      <dgm:t>
        <a:bodyPr/>
        <a:lstStyle/>
        <a:p>
          <a:endParaRPr lang="en-US"/>
        </a:p>
      </dgm:t>
    </dgm:pt>
    <dgm:pt modelId="{48408BBD-DA20-4D3D-8CAE-04A650139145}">
      <dgm:prSet custT="1"/>
      <dgm:spPr>
        <a:solidFill>
          <a:schemeClr val="bg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nchor="t"/>
        <a:lstStyle/>
        <a:p>
          <a:pPr marL="58738" indent="0" algn="ctr">
            <a:lnSpc>
              <a:spcPct val="100000"/>
            </a:lnSpc>
            <a:spcBef>
              <a:spcPts val="0"/>
            </a:spcBef>
            <a:spcAft>
              <a:spcPts val="0"/>
            </a:spcAft>
          </a:pPr>
          <a:r>
            <a:rPr lang="en-US" sz="1900" b="1" i="0" cap="none" baseline="0" dirty="0" smtClean="0">
              <a:solidFill>
                <a:schemeClr val="tx1"/>
              </a:solidFill>
              <a:latin typeface="Century Gothic" pitchFamily="5" charset="0"/>
              <a:ea typeface="Century Gothic" pitchFamily="5" charset="0"/>
              <a:cs typeface="Century Gothic" pitchFamily="5" charset="0"/>
            </a:rPr>
            <a:t>Modeling &amp; </a:t>
          </a:r>
        </a:p>
        <a:p>
          <a:pPr marL="58738" indent="0" algn="ctr">
            <a:lnSpc>
              <a:spcPct val="100000"/>
            </a:lnSpc>
            <a:spcBef>
              <a:spcPts val="0"/>
            </a:spcBef>
            <a:spcAft>
              <a:spcPts val="600"/>
            </a:spcAft>
          </a:pPr>
          <a:r>
            <a:rPr lang="en-US" sz="1900" b="1" i="0" cap="none" baseline="0" dirty="0" smtClean="0">
              <a:solidFill>
                <a:schemeClr val="tx1"/>
              </a:solidFill>
              <a:latin typeface="Century Gothic" pitchFamily="5" charset="0"/>
              <a:ea typeface="Century Gothic" pitchFamily="5" charset="0"/>
              <a:cs typeface="Century Gothic" pitchFamily="5" charset="0"/>
            </a:rPr>
            <a:t>Using Tools</a:t>
          </a:r>
        </a:p>
        <a:p>
          <a:pPr marL="58738" indent="0" algn="l">
            <a:lnSpc>
              <a:spcPct val="100000"/>
            </a:lnSpc>
            <a:spcBef>
              <a:spcPts val="600"/>
            </a:spcBef>
            <a:spcAft>
              <a:spcPts val="600"/>
            </a:spcAft>
          </a:pPr>
          <a:r>
            <a:rPr lang="en-US" sz="1900" b="1" dirty="0" smtClean="0">
              <a:solidFill>
                <a:schemeClr val="tx1"/>
              </a:solidFill>
              <a:latin typeface="Century Gothic"/>
              <a:cs typeface="Century Gothic"/>
            </a:rPr>
            <a:t>MP4 </a:t>
          </a:r>
          <a:r>
            <a:rPr lang="en-US" sz="1900" b="1" dirty="0" smtClean="0">
              <a:latin typeface="Century Gothic"/>
              <a:cs typeface="Century Gothic"/>
            </a:rPr>
            <a:t>Model with mathematics.</a:t>
          </a:r>
          <a:r>
            <a:rPr lang="en-US" sz="1900" b="1" baseline="30000" dirty="0" smtClean="0">
              <a:solidFill>
                <a:srgbClr val="FFFF00"/>
              </a:solidFill>
              <a:latin typeface="Century Gothic"/>
              <a:cs typeface="Century Gothic"/>
              <a:sym typeface="Wingdings"/>
            </a:rPr>
            <a:t></a:t>
          </a:r>
          <a:endParaRPr lang="en-US" sz="1900" b="1" dirty="0" smtClean="0">
            <a:solidFill>
              <a:schemeClr val="tx1"/>
            </a:solidFill>
            <a:latin typeface="Century Gothic"/>
            <a:cs typeface="Century Gothic"/>
          </a:endParaRPr>
        </a:p>
        <a:p>
          <a:pPr marL="58738" indent="0" algn="l">
            <a:lnSpc>
              <a:spcPct val="100000"/>
            </a:lnSpc>
            <a:spcBef>
              <a:spcPts val="600"/>
            </a:spcBef>
            <a:spcAft>
              <a:spcPts val="600"/>
            </a:spcAft>
          </a:pPr>
          <a:r>
            <a:rPr lang="en-US" sz="1900" b="1" dirty="0" smtClean="0">
              <a:solidFill>
                <a:schemeClr val="tx1"/>
              </a:solidFill>
              <a:latin typeface="Century Gothic"/>
              <a:cs typeface="Century Gothic"/>
            </a:rPr>
            <a:t>MP5</a:t>
          </a:r>
          <a:r>
            <a:rPr lang="en-US" sz="1900" b="1" dirty="0" smtClean="0">
              <a:solidFill>
                <a:schemeClr val="bg1">
                  <a:lumMod val="75000"/>
                </a:schemeClr>
              </a:solidFill>
              <a:latin typeface="Century Gothic"/>
              <a:cs typeface="Century Gothic"/>
            </a:rPr>
            <a:t> </a:t>
          </a:r>
          <a:r>
            <a:rPr lang="en-US" sz="1900" b="1" dirty="0" smtClean="0">
              <a:solidFill>
                <a:schemeClr val="bg1"/>
              </a:solidFill>
              <a:latin typeface="Century Gothic"/>
              <a:cs typeface="Century Gothic"/>
            </a:rPr>
            <a:t>Use appropriate tools strategically.</a:t>
          </a:r>
          <a:endParaRPr lang="en-US" sz="1900" b="1" dirty="0">
            <a:solidFill>
              <a:schemeClr val="bg1"/>
            </a:solidFill>
            <a:latin typeface="Century Gothic"/>
            <a:cs typeface="Century Gothic"/>
          </a:endParaRPr>
        </a:p>
      </dgm:t>
    </dgm:pt>
    <dgm:pt modelId="{FE0A85C9-E59B-4083-B9F5-E74E04E4F417}" type="parTrans" cxnId="{592BA4EF-00AD-4E53-86A2-CA9BB0AB3218}">
      <dgm:prSet/>
      <dgm:spPr/>
      <dgm:t>
        <a:bodyPr/>
        <a:lstStyle/>
        <a:p>
          <a:endParaRPr lang="en-US"/>
        </a:p>
      </dgm:t>
    </dgm:pt>
    <dgm:pt modelId="{DB27C40B-255A-45A7-97AF-E11D1AB6DC3D}" type="sibTrans" cxnId="{592BA4EF-00AD-4E53-86A2-CA9BB0AB3218}">
      <dgm:prSet/>
      <dgm:spPr/>
      <dgm:t>
        <a:bodyPr/>
        <a:lstStyle/>
        <a:p>
          <a:endParaRPr lang="en-US"/>
        </a:p>
      </dgm:t>
    </dgm:pt>
    <dgm:pt modelId="{0E7F2B97-5B3D-43A3-97C9-E3AFEFC448A3}">
      <dgm:prSet custT="1"/>
      <dgm:spPr>
        <a:solidFill>
          <a:schemeClr val="bg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nchor="t"/>
        <a:lstStyle/>
        <a:p>
          <a:pPr marL="58738" indent="0" algn="ctr">
            <a:lnSpc>
              <a:spcPct val="100000"/>
            </a:lnSpc>
            <a:spcBef>
              <a:spcPts val="600"/>
            </a:spcBef>
            <a:spcAft>
              <a:spcPts val="600"/>
            </a:spcAft>
          </a:pPr>
          <a:r>
            <a:rPr lang="en-US" sz="1900" b="1" i="0" cap="none" baseline="0" dirty="0" smtClean="0">
              <a:solidFill>
                <a:schemeClr val="tx1"/>
              </a:solidFill>
              <a:latin typeface="Century Gothic" pitchFamily="5" charset="0"/>
              <a:ea typeface="Century Gothic" pitchFamily="5" charset="0"/>
              <a:cs typeface="Century Gothic" pitchFamily="5" charset="0"/>
            </a:rPr>
            <a:t>Seeing Structure &amp; Generalizing</a:t>
          </a:r>
        </a:p>
        <a:p>
          <a:pPr marL="58738" indent="0" algn="l">
            <a:lnSpc>
              <a:spcPct val="100000"/>
            </a:lnSpc>
            <a:spcBef>
              <a:spcPts val="600"/>
            </a:spcBef>
            <a:spcAft>
              <a:spcPts val="600"/>
            </a:spcAft>
          </a:pPr>
          <a:r>
            <a:rPr lang="en-US" sz="1900" b="1" dirty="0" smtClean="0">
              <a:solidFill>
                <a:schemeClr val="tx1"/>
              </a:solidFill>
              <a:latin typeface="Century Gothic"/>
              <a:cs typeface="Century Gothic"/>
            </a:rPr>
            <a:t>MP7</a:t>
          </a:r>
          <a:r>
            <a:rPr lang="en-US" sz="1900" b="1" dirty="0" smtClean="0">
              <a:solidFill>
                <a:schemeClr val="bg1"/>
              </a:solidFill>
              <a:latin typeface="Century Gothic"/>
              <a:cs typeface="Century Gothic"/>
            </a:rPr>
            <a:t> Look for and make use of structure.</a:t>
          </a:r>
        </a:p>
        <a:p>
          <a:pPr marL="58738" indent="0" algn="l">
            <a:lnSpc>
              <a:spcPct val="100000"/>
            </a:lnSpc>
            <a:spcBef>
              <a:spcPts val="600"/>
            </a:spcBef>
            <a:spcAft>
              <a:spcPts val="600"/>
            </a:spcAft>
          </a:pPr>
          <a:r>
            <a:rPr lang="en-US" sz="1900" b="1" dirty="0" smtClean="0">
              <a:solidFill>
                <a:schemeClr val="tx1"/>
              </a:solidFill>
              <a:latin typeface="Century Gothic"/>
              <a:cs typeface="Century Gothic"/>
            </a:rPr>
            <a:t>MP8</a:t>
          </a:r>
          <a:r>
            <a:rPr lang="en-US" sz="1900" b="1" dirty="0" smtClean="0">
              <a:solidFill>
                <a:schemeClr val="bg1">
                  <a:lumMod val="75000"/>
                </a:schemeClr>
              </a:solidFill>
              <a:latin typeface="Century Gothic"/>
              <a:cs typeface="Century Gothic"/>
            </a:rPr>
            <a:t> </a:t>
          </a:r>
          <a:r>
            <a:rPr lang="en-US" sz="1900" b="1" dirty="0" smtClean="0">
              <a:solidFill>
                <a:schemeClr val="bg1"/>
              </a:solidFill>
              <a:latin typeface="Century Gothic"/>
              <a:cs typeface="Century Gothic"/>
            </a:rPr>
            <a:t>Look for and express regularity in repeated reasoning.</a:t>
          </a:r>
          <a:endParaRPr lang="en-US" sz="1900" b="1" dirty="0">
            <a:solidFill>
              <a:schemeClr val="bg1"/>
            </a:solidFill>
            <a:latin typeface="Century Gothic"/>
            <a:cs typeface="Century Gothic"/>
          </a:endParaRPr>
        </a:p>
      </dgm:t>
    </dgm:pt>
    <dgm:pt modelId="{339CDF54-3C10-46FA-8A23-97244E6309BA}" type="parTrans" cxnId="{3E24A63A-2665-4E47-90D4-DB77248F7ACF}">
      <dgm:prSet/>
      <dgm:spPr/>
      <dgm:t>
        <a:bodyPr/>
        <a:lstStyle/>
        <a:p>
          <a:endParaRPr lang="en-US"/>
        </a:p>
      </dgm:t>
    </dgm:pt>
    <dgm:pt modelId="{A09CB67D-8C55-46DD-A6CE-3AAECCC88C3E}" type="sibTrans" cxnId="{3E24A63A-2665-4E47-90D4-DB77248F7ACF}">
      <dgm:prSet/>
      <dgm:spPr/>
      <dgm:t>
        <a:bodyPr/>
        <a:lstStyle/>
        <a:p>
          <a:endParaRPr lang="en-US"/>
        </a:p>
      </dgm:t>
    </dgm:pt>
    <dgm:pt modelId="{62EF724F-D3E6-4036-8E3E-CDB67542D877}" type="pres">
      <dgm:prSet presAssocID="{FF7D69E4-FCDC-4BC8-8443-CE831D72E150}" presName="Name0" presStyleCnt="0">
        <dgm:presLayoutVars>
          <dgm:chPref val="1"/>
          <dgm:dir/>
          <dgm:animOne val="branch"/>
          <dgm:animLvl val="lvl"/>
          <dgm:resizeHandles/>
        </dgm:presLayoutVars>
      </dgm:prSet>
      <dgm:spPr/>
      <dgm:t>
        <a:bodyPr/>
        <a:lstStyle/>
        <a:p>
          <a:endParaRPr lang="en-US"/>
        </a:p>
      </dgm:t>
    </dgm:pt>
    <dgm:pt modelId="{CA0F09AA-CC98-4D14-814B-3234393DC4F6}" type="pres">
      <dgm:prSet presAssocID="{61D159A3-6765-4695-B8AA-D43CC292583A}" presName="vertOn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F04E1BC3-7F90-45F8-8D36-A4BE1AA1B64F}" type="pres">
      <dgm:prSet presAssocID="{61D159A3-6765-4695-B8AA-D43CC292583A}" presName="txOne" presStyleLbl="node0" presStyleIdx="0" presStyleCnt="1" custScaleY="37911">
        <dgm:presLayoutVars>
          <dgm:chPref val="3"/>
        </dgm:presLayoutVars>
      </dgm:prSet>
      <dgm:spPr>
        <a:prstGeom prst="rect">
          <a:avLst/>
        </a:prstGeom>
      </dgm:spPr>
      <dgm:t>
        <a:bodyPr/>
        <a:lstStyle/>
        <a:p>
          <a:endParaRPr lang="en-US"/>
        </a:p>
      </dgm:t>
    </dgm:pt>
    <dgm:pt modelId="{7918C37D-4AA4-47A1-87D5-873A97CC2072}" type="pres">
      <dgm:prSet presAssocID="{61D159A3-6765-4695-B8AA-D43CC292583A}" presName="parTransOn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226F1D9B-2B5C-4D4F-BB2B-5B9C7295B525}" type="pres">
      <dgm:prSet presAssocID="{61D159A3-6765-4695-B8AA-D43CC292583A}" presName="horzOn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8D77ED06-C9DA-47F1-8E32-B903009C3895}" type="pres">
      <dgm:prSet presAssocID="{D32605DD-EA4E-4D5B-8A73-64A447654053}" presName="vertTwo"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B7459884-8320-4FC6-8398-3D3A61572D05}" type="pres">
      <dgm:prSet presAssocID="{D32605DD-EA4E-4D5B-8A73-64A447654053}" presName="txTwo" presStyleLbl="node2" presStyleIdx="0" presStyleCnt="3">
        <dgm:presLayoutVars>
          <dgm:chPref val="3"/>
        </dgm:presLayoutVars>
      </dgm:prSet>
      <dgm:spPr>
        <a:prstGeom prst="rect">
          <a:avLst/>
        </a:prstGeom>
      </dgm:spPr>
      <dgm:t>
        <a:bodyPr/>
        <a:lstStyle/>
        <a:p>
          <a:endParaRPr lang="en-US"/>
        </a:p>
      </dgm:t>
    </dgm:pt>
    <dgm:pt modelId="{43669671-9984-409A-9DB1-5D17CB58E094}" type="pres">
      <dgm:prSet presAssocID="{D32605DD-EA4E-4D5B-8A73-64A447654053}" presName="horzTwo"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93760841-9E33-4841-83C4-F39A3AEDFCD1}" type="pres">
      <dgm:prSet presAssocID="{0EECD5B5-FED5-4A4C-A9B8-6D63DC18488C}" presName="sibSpaceTwo"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D83935D8-EE2B-4377-B12C-E4780F4AC312}" type="pres">
      <dgm:prSet presAssocID="{48408BBD-DA20-4D3D-8CAE-04A650139145}" presName="vertTwo"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5547E3F5-E4B8-4E73-8DF4-EB66249CBB43}" type="pres">
      <dgm:prSet presAssocID="{48408BBD-DA20-4D3D-8CAE-04A650139145}" presName="txTwo" presStyleLbl="node2" presStyleIdx="1" presStyleCnt="3">
        <dgm:presLayoutVars>
          <dgm:chPref val="3"/>
        </dgm:presLayoutVars>
      </dgm:prSet>
      <dgm:spPr>
        <a:prstGeom prst="rect">
          <a:avLst/>
        </a:prstGeom>
      </dgm:spPr>
      <dgm:t>
        <a:bodyPr/>
        <a:lstStyle/>
        <a:p>
          <a:endParaRPr lang="en-US"/>
        </a:p>
      </dgm:t>
    </dgm:pt>
    <dgm:pt modelId="{F24C5317-846C-400A-B88C-3E7F519592DC}" type="pres">
      <dgm:prSet presAssocID="{48408BBD-DA20-4D3D-8CAE-04A650139145}" presName="horzTwo"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66D610A4-5604-47BF-A279-B62B2FAF6997}" type="pres">
      <dgm:prSet presAssocID="{DB27C40B-255A-45A7-97AF-E11D1AB6DC3D}" presName="sibSpaceTwo"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97E65951-EBA9-4381-911E-699CA2887E6B}" type="pres">
      <dgm:prSet presAssocID="{0E7F2B97-5B3D-43A3-97C9-E3AFEFC448A3}" presName="vertTwo"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9C78F1F5-4DB5-4B94-AB72-14BE75FB6939}" type="pres">
      <dgm:prSet presAssocID="{0E7F2B97-5B3D-43A3-97C9-E3AFEFC448A3}" presName="txTwo" presStyleLbl="node2" presStyleIdx="2" presStyleCnt="3">
        <dgm:presLayoutVars>
          <dgm:chPref val="3"/>
        </dgm:presLayoutVars>
      </dgm:prSet>
      <dgm:spPr>
        <a:prstGeom prst="rect">
          <a:avLst/>
        </a:prstGeom>
      </dgm:spPr>
      <dgm:t>
        <a:bodyPr/>
        <a:lstStyle/>
        <a:p>
          <a:endParaRPr lang="en-US"/>
        </a:p>
      </dgm:t>
    </dgm:pt>
    <dgm:pt modelId="{16272FE3-A6E2-4864-BD69-EBD58BB80542}" type="pres">
      <dgm:prSet presAssocID="{0E7F2B97-5B3D-43A3-97C9-E3AFEFC448A3}" presName="horzTwo"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Lst>
  <dgm:cxnLst>
    <dgm:cxn modelId="{C76AB6F5-842C-4BAF-BC8C-10B73394BEC9}" type="presOf" srcId="{D32605DD-EA4E-4D5B-8A73-64A447654053}" destId="{B7459884-8320-4FC6-8398-3D3A61572D05}" srcOrd="0" destOrd="0" presId="urn:microsoft.com/office/officeart/2005/8/layout/hierarchy4"/>
    <dgm:cxn modelId="{B816FE86-559C-4DFC-AE92-10080BA2242E}" type="presOf" srcId="{FF7D69E4-FCDC-4BC8-8443-CE831D72E150}" destId="{62EF724F-D3E6-4036-8E3E-CDB67542D877}" srcOrd="0" destOrd="0" presId="urn:microsoft.com/office/officeart/2005/8/layout/hierarchy4"/>
    <dgm:cxn modelId="{52E86977-3C37-4830-8660-0B44A290B836}" type="presOf" srcId="{0E7F2B97-5B3D-43A3-97C9-E3AFEFC448A3}" destId="{9C78F1F5-4DB5-4B94-AB72-14BE75FB6939}" srcOrd="0" destOrd="0" presId="urn:microsoft.com/office/officeart/2005/8/layout/hierarchy4"/>
    <dgm:cxn modelId="{592BA4EF-00AD-4E53-86A2-CA9BB0AB3218}" srcId="{61D159A3-6765-4695-B8AA-D43CC292583A}" destId="{48408BBD-DA20-4D3D-8CAE-04A650139145}" srcOrd="1" destOrd="0" parTransId="{FE0A85C9-E59B-4083-B9F5-E74E04E4F417}" sibTransId="{DB27C40B-255A-45A7-97AF-E11D1AB6DC3D}"/>
    <dgm:cxn modelId="{3E24A63A-2665-4E47-90D4-DB77248F7ACF}" srcId="{61D159A3-6765-4695-B8AA-D43CC292583A}" destId="{0E7F2B97-5B3D-43A3-97C9-E3AFEFC448A3}" srcOrd="2" destOrd="0" parTransId="{339CDF54-3C10-46FA-8A23-97244E6309BA}" sibTransId="{A09CB67D-8C55-46DD-A6CE-3AAECCC88C3E}"/>
    <dgm:cxn modelId="{270990FC-4F12-4AC6-813D-8E2B9072060B}" type="presOf" srcId="{61D159A3-6765-4695-B8AA-D43CC292583A}" destId="{F04E1BC3-7F90-45F8-8D36-A4BE1AA1B64F}" srcOrd="0" destOrd="0" presId="urn:microsoft.com/office/officeart/2005/8/layout/hierarchy4"/>
    <dgm:cxn modelId="{ADFFF9A5-0672-4DDD-A330-C1320D04D1FA}" srcId="{FF7D69E4-FCDC-4BC8-8443-CE831D72E150}" destId="{61D159A3-6765-4695-B8AA-D43CC292583A}" srcOrd="0" destOrd="0" parTransId="{8B1F29DC-3B62-49EF-AD9E-C58DA6B19017}" sibTransId="{6C228802-3E37-4408-8984-715E9D95C83B}"/>
    <dgm:cxn modelId="{AE6BA57E-D6E2-46F7-9B89-8D4939D9C8B3}" type="presOf" srcId="{48408BBD-DA20-4D3D-8CAE-04A650139145}" destId="{5547E3F5-E4B8-4E73-8DF4-EB66249CBB43}" srcOrd="0" destOrd="0" presId="urn:microsoft.com/office/officeart/2005/8/layout/hierarchy4"/>
    <dgm:cxn modelId="{8C93E5D2-4D87-4D5B-B348-D9F3E2FE5A1E}" srcId="{61D159A3-6765-4695-B8AA-D43CC292583A}" destId="{D32605DD-EA4E-4D5B-8A73-64A447654053}" srcOrd="0" destOrd="0" parTransId="{1E7FBC34-DF64-4B25-8F04-24776BCE6778}" sibTransId="{0EECD5B5-FED5-4A4C-A9B8-6D63DC18488C}"/>
    <dgm:cxn modelId="{80E3F25C-A5AC-4E05-B92F-F9A22836B006}" type="presParOf" srcId="{62EF724F-D3E6-4036-8E3E-CDB67542D877}" destId="{CA0F09AA-CC98-4D14-814B-3234393DC4F6}" srcOrd="0" destOrd="0" presId="urn:microsoft.com/office/officeart/2005/8/layout/hierarchy4"/>
    <dgm:cxn modelId="{13EEC982-ADE5-406F-8B02-8F28BE4710C2}" type="presParOf" srcId="{CA0F09AA-CC98-4D14-814B-3234393DC4F6}" destId="{F04E1BC3-7F90-45F8-8D36-A4BE1AA1B64F}" srcOrd="0" destOrd="0" presId="urn:microsoft.com/office/officeart/2005/8/layout/hierarchy4"/>
    <dgm:cxn modelId="{45D29AA6-E944-4530-A9EF-EE68519D3CA5}" type="presParOf" srcId="{CA0F09AA-CC98-4D14-814B-3234393DC4F6}" destId="{7918C37D-4AA4-47A1-87D5-873A97CC2072}" srcOrd="1" destOrd="0" presId="urn:microsoft.com/office/officeart/2005/8/layout/hierarchy4"/>
    <dgm:cxn modelId="{599CEC90-CCF7-452E-89F3-7BEFDDE9CD6C}" type="presParOf" srcId="{CA0F09AA-CC98-4D14-814B-3234393DC4F6}" destId="{226F1D9B-2B5C-4D4F-BB2B-5B9C7295B525}" srcOrd="2" destOrd="0" presId="urn:microsoft.com/office/officeart/2005/8/layout/hierarchy4"/>
    <dgm:cxn modelId="{3328B5DE-381F-459C-8823-53412E44354F}" type="presParOf" srcId="{226F1D9B-2B5C-4D4F-BB2B-5B9C7295B525}" destId="{8D77ED06-C9DA-47F1-8E32-B903009C3895}" srcOrd="0" destOrd="0" presId="urn:microsoft.com/office/officeart/2005/8/layout/hierarchy4"/>
    <dgm:cxn modelId="{E7C2D55C-6880-435D-8115-7401CC3457B9}" type="presParOf" srcId="{8D77ED06-C9DA-47F1-8E32-B903009C3895}" destId="{B7459884-8320-4FC6-8398-3D3A61572D05}" srcOrd="0" destOrd="0" presId="urn:microsoft.com/office/officeart/2005/8/layout/hierarchy4"/>
    <dgm:cxn modelId="{163D661C-7EA8-485C-BB3F-1B102BF2E91E}" type="presParOf" srcId="{8D77ED06-C9DA-47F1-8E32-B903009C3895}" destId="{43669671-9984-409A-9DB1-5D17CB58E094}" srcOrd="1" destOrd="0" presId="urn:microsoft.com/office/officeart/2005/8/layout/hierarchy4"/>
    <dgm:cxn modelId="{9E0AC7E5-3173-4741-A5E2-47E4A0667900}" type="presParOf" srcId="{226F1D9B-2B5C-4D4F-BB2B-5B9C7295B525}" destId="{93760841-9E33-4841-83C4-F39A3AEDFCD1}" srcOrd="1" destOrd="0" presId="urn:microsoft.com/office/officeart/2005/8/layout/hierarchy4"/>
    <dgm:cxn modelId="{CDE77330-4B34-4417-9DEA-36EB18F7A7F9}" type="presParOf" srcId="{226F1D9B-2B5C-4D4F-BB2B-5B9C7295B525}" destId="{D83935D8-EE2B-4377-B12C-E4780F4AC312}" srcOrd="2" destOrd="0" presId="urn:microsoft.com/office/officeart/2005/8/layout/hierarchy4"/>
    <dgm:cxn modelId="{2762DC30-9448-4AF5-A530-80A7EEE5A15E}" type="presParOf" srcId="{D83935D8-EE2B-4377-B12C-E4780F4AC312}" destId="{5547E3F5-E4B8-4E73-8DF4-EB66249CBB43}" srcOrd="0" destOrd="0" presId="urn:microsoft.com/office/officeart/2005/8/layout/hierarchy4"/>
    <dgm:cxn modelId="{2E5941E4-4437-42A1-9544-19BCC35D0C19}" type="presParOf" srcId="{D83935D8-EE2B-4377-B12C-E4780F4AC312}" destId="{F24C5317-846C-400A-B88C-3E7F519592DC}" srcOrd="1" destOrd="0" presId="urn:microsoft.com/office/officeart/2005/8/layout/hierarchy4"/>
    <dgm:cxn modelId="{C0FAC50E-7596-461C-AB0D-9BA87BDEB43F}" type="presParOf" srcId="{226F1D9B-2B5C-4D4F-BB2B-5B9C7295B525}" destId="{66D610A4-5604-47BF-A279-B62B2FAF6997}" srcOrd="3" destOrd="0" presId="urn:microsoft.com/office/officeart/2005/8/layout/hierarchy4"/>
    <dgm:cxn modelId="{5F362FCB-1DAE-4C0E-8A23-FA305D60019E}" type="presParOf" srcId="{226F1D9B-2B5C-4D4F-BB2B-5B9C7295B525}" destId="{97E65951-EBA9-4381-911E-699CA2887E6B}" srcOrd="4" destOrd="0" presId="urn:microsoft.com/office/officeart/2005/8/layout/hierarchy4"/>
    <dgm:cxn modelId="{1F1BE71A-3597-485C-832B-6A92638E24DD}" type="presParOf" srcId="{97E65951-EBA9-4381-911E-699CA2887E6B}" destId="{9C78F1F5-4DB5-4B94-AB72-14BE75FB6939}" srcOrd="0" destOrd="0" presId="urn:microsoft.com/office/officeart/2005/8/layout/hierarchy4"/>
    <dgm:cxn modelId="{B6D2942C-A2A1-4BFC-B58A-753E3DA55A55}" type="presParOf" srcId="{97E65951-EBA9-4381-911E-699CA2887E6B}" destId="{16272FE3-A6E2-4864-BD69-EBD58BB80542}"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4E1BC3-7F90-45F8-8D36-A4BE1AA1B64F}">
      <dsp:nvSpPr>
        <dsp:cNvPr id="0" name=""/>
        <dsp:cNvSpPr/>
      </dsp:nvSpPr>
      <dsp:spPr>
        <a:xfrm>
          <a:off x="2957" y="3130"/>
          <a:ext cx="8223684" cy="1253024"/>
        </a:xfrm>
        <a:prstGeom prst="rect">
          <a:avLst/>
        </a:prstGeom>
        <a:solidFill>
          <a:schemeClr val="tx1"/>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58738" lvl="0" indent="0" algn="ctr" defTabSz="844550">
            <a:lnSpc>
              <a:spcPct val="100000"/>
            </a:lnSpc>
            <a:spcBef>
              <a:spcPct val="0"/>
            </a:spcBef>
            <a:spcAft>
              <a:spcPts val="600"/>
            </a:spcAft>
          </a:pPr>
          <a:r>
            <a:rPr lang="en-US" sz="1900" b="1" i="0" kern="1200" cap="none" baseline="0" dirty="0" smtClean="0">
              <a:solidFill>
                <a:schemeClr val="bg1">
                  <a:lumMod val="75000"/>
                </a:schemeClr>
              </a:solidFill>
              <a:latin typeface="Century Gothic" pitchFamily="5" charset="0"/>
              <a:ea typeface="Century Gothic" pitchFamily="5" charset="0"/>
              <a:cs typeface="Century Gothic" pitchFamily="5" charset="0"/>
            </a:rPr>
            <a:t>Overarching Habits of Mind</a:t>
          </a:r>
          <a:r>
            <a:rPr lang="en-US" sz="1900" i="0" kern="1200" cap="none" baseline="0" dirty="0" smtClean="0">
              <a:solidFill>
                <a:schemeClr val="bg1">
                  <a:lumMod val="75000"/>
                </a:schemeClr>
              </a:solidFill>
              <a:latin typeface="Century Gothic" pitchFamily="5" charset="0"/>
              <a:ea typeface="Century Gothic" pitchFamily="5" charset="0"/>
              <a:cs typeface="Century Gothic" pitchFamily="5" charset="0"/>
            </a:rPr>
            <a:t> </a:t>
          </a:r>
        </a:p>
        <a:p>
          <a:pPr marL="58738" lvl="0" indent="0" algn="l" defTabSz="844550">
            <a:lnSpc>
              <a:spcPct val="100000"/>
            </a:lnSpc>
            <a:spcBef>
              <a:spcPct val="0"/>
            </a:spcBef>
            <a:spcAft>
              <a:spcPts val="600"/>
            </a:spcAft>
          </a:pPr>
          <a:r>
            <a:rPr lang="en-US" sz="1900" b="1" kern="1200" dirty="0" smtClean="0">
              <a:solidFill>
                <a:schemeClr val="bg1">
                  <a:lumMod val="65000"/>
                </a:schemeClr>
              </a:solidFill>
              <a:latin typeface="Century Gothic"/>
              <a:cs typeface="Century Gothic"/>
            </a:rPr>
            <a:t>MP1</a:t>
          </a:r>
          <a:r>
            <a:rPr lang="en-US" sz="1900" b="1" kern="1200" dirty="0" smtClean="0">
              <a:solidFill>
                <a:srgbClr val="FFFF00"/>
              </a:solidFill>
              <a:latin typeface="Century Gothic"/>
              <a:cs typeface="Century Gothic"/>
            </a:rPr>
            <a:t> </a:t>
          </a:r>
          <a:r>
            <a:rPr lang="en-US" sz="1900" b="1" kern="1200" dirty="0" smtClean="0">
              <a:solidFill>
                <a:schemeClr val="bg1"/>
              </a:solidFill>
              <a:latin typeface="Century Gothic"/>
              <a:cs typeface="Century Gothic"/>
            </a:rPr>
            <a:t>Make sense of problems and persevere in solving them.</a:t>
          </a:r>
          <a:r>
            <a:rPr lang="en-US" sz="1900" b="1" kern="1200" baseline="30000" dirty="0" smtClean="0">
              <a:solidFill>
                <a:srgbClr val="FFFF00"/>
              </a:solidFill>
              <a:latin typeface="Century Gothic"/>
              <a:cs typeface="Century Gothic"/>
              <a:sym typeface="Wingdings"/>
            </a:rPr>
            <a:t></a:t>
          </a:r>
          <a:endParaRPr lang="en-US" sz="1900" b="1" kern="1200" baseline="30000" dirty="0" smtClean="0">
            <a:solidFill>
              <a:srgbClr val="FFFF00"/>
            </a:solidFill>
            <a:latin typeface="Century Gothic"/>
            <a:cs typeface="Century Gothic"/>
          </a:endParaRPr>
        </a:p>
        <a:p>
          <a:pPr marL="58738" lvl="0" indent="0" algn="l" defTabSz="844550">
            <a:lnSpc>
              <a:spcPct val="100000"/>
            </a:lnSpc>
            <a:spcBef>
              <a:spcPct val="0"/>
            </a:spcBef>
            <a:spcAft>
              <a:spcPts val="600"/>
            </a:spcAft>
          </a:pPr>
          <a:r>
            <a:rPr lang="en-US" sz="1900" b="1" kern="1200" dirty="0" smtClean="0">
              <a:solidFill>
                <a:schemeClr val="bg1">
                  <a:lumMod val="65000"/>
                </a:schemeClr>
              </a:solidFill>
              <a:latin typeface="Century Gothic"/>
              <a:cs typeface="Century Gothic"/>
            </a:rPr>
            <a:t>MP6 </a:t>
          </a:r>
          <a:r>
            <a:rPr lang="en-US" sz="1900" b="1" kern="1200" dirty="0" smtClean="0">
              <a:solidFill>
                <a:schemeClr val="bg1"/>
              </a:solidFill>
              <a:latin typeface="Century Gothic"/>
              <a:cs typeface="Century Gothic"/>
            </a:rPr>
            <a:t>Attend to precision.</a:t>
          </a:r>
          <a:endParaRPr lang="en-US" sz="1900" kern="1200" dirty="0">
            <a:solidFill>
              <a:schemeClr val="bg1"/>
            </a:solidFill>
            <a:latin typeface="Century Gothic"/>
            <a:cs typeface="Century Gothic"/>
          </a:endParaRPr>
        </a:p>
      </dsp:txBody>
      <dsp:txXfrm>
        <a:off x="2957" y="3130"/>
        <a:ext cx="8223684" cy="1253024"/>
      </dsp:txXfrm>
    </dsp:sp>
    <dsp:sp modelId="{B7459884-8320-4FC6-8398-3D3A61572D05}">
      <dsp:nvSpPr>
        <dsp:cNvPr id="0" name=""/>
        <dsp:cNvSpPr/>
      </dsp:nvSpPr>
      <dsp:spPr>
        <a:xfrm>
          <a:off x="2957" y="1568494"/>
          <a:ext cx="2595860" cy="3305175"/>
        </a:xfrm>
        <a:prstGeom prst="rect">
          <a:avLst/>
        </a:prstGeom>
        <a:solidFill>
          <a:schemeClr val="bg1">
            <a:lumMod val="50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t" anchorCtr="0">
          <a:noAutofit/>
        </a:bodyPr>
        <a:lstStyle/>
        <a:p>
          <a:pPr lvl="0" algn="ctr" defTabSz="844550">
            <a:lnSpc>
              <a:spcPct val="100000"/>
            </a:lnSpc>
            <a:spcBef>
              <a:spcPct val="0"/>
            </a:spcBef>
            <a:spcAft>
              <a:spcPts val="600"/>
            </a:spcAft>
          </a:pPr>
          <a:r>
            <a:rPr lang="en-US" sz="1900" b="1" i="0" kern="1200" cap="none" baseline="0" dirty="0" smtClean="0">
              <a:solidFill>
                <a:schemeClr val="tx1"/>
              </a:solidFill>
              <a:latin typeface="Century Gothic" pitchFamily="5" charset="0"/>
              <a:ea typeface="Century Gothic" pitchFamily="5" charset="0"/>
              <a:cs typeface="Century Gothic" pitchFamily="5" charset="0"/>
            </a:rPr>
            <a:t>Reasoning &amp; Explaining</a:t>
          </a:r>
        </a:p>
        <a:p>
          <a:pPr marL="58738" lvl="0" indent="0" algn="l" defTabSz="844550">
            <a:lnSpc>
              <a:spcPct val="100000"/>
            </a:lnSpc>
            <a:spcBef>
              <a:spcPct val="0"/>
            </a:spcBef>
            <a:spcAft>
              <a:spcPts val="600"/>
            </a:spcAft>
          </a:pPr>
          <a:r>
            <a:rPr lang="en-US" sz="1900" b="1" kern="1200" dirty="0" smtClean="0">
              <a:solidFill>
                <a:schemeClr val="tx1"/>
              </a:solidFill>
              <a:latin typeface="Century Gothic"/>
              <a:cs typeface="Century Gothic"/>
            </a:rPr>
            <a:t>MP2</a:t>
          </a:r>
          <a:r>
            <a:rPr lang="en-US" sz="1900" b="1" kern="1200" dirty="0" smtClean="0">
              <a:solidFill>
                <a:schemeClr val="bg1"/>
              </a:solidFill>
              <a:latin typeface="Century Gothic"/>
              <a:cs typeface="Century Gothic"/>
            </a:rPr>
            <a:t> Reason abstractly and quantitatively.</a:t>
          </a:r>
        </a:p>
        <a:p>
          <a:pPr marL="58738" lvl="0" indent="0" algn="l" defTabSz="844550">
            <a:lnSpc>
              <a:spcPct val="100000"/>
            </a:lnSpc>
            <a:spcBef>
              <a:spcPct val="0"/>
            </a:spcBef>
            <a:spcAft>
              <a:spcPts val="600"/>
            </a:spcAft>
          </a:pPr>
          <a:r>
            <a:rPr lang="en-US" sz="1900" b="1" kern="1200" dirty="0" smtClean="0">
              <a:solidFill>
                <a:schemeClr val="tx1"/>
              </a:solidFill>
              <a:latin typeface="Century Gothic"/>
              <a:cs typeface="Century Gothic"/>
            </a:rPr>
            <a:t>MP3 </a:t>
          </a:r>
          <a:r>
            <a:rPr lang="en-US" sz="1900" b="1" kern="1200" dirty="0" smtClean="0">
              <a:latin typeface="Century Gothic"/>
              <a:cs typeface="Century Gothic"/>
            </a:rPr>
            <a:t>Construct viable arguments and critique the reasoning of others.</a:t>
          </a:r>
          <a:r>
            <a:rPr lang="en-US" sz="1900" b="1" kern="1200" baseline="30000" dirty="0" smtClean="0">
              <a:solidFill>
                <a:srgbClr val="FFFF00"/>
              </a:solidFill>
              <a:latin typeface="Century Gothic"/>
              <a:cs typeface="Century Gothic"/>
              <a:sym typeface="Wingdings"/>
            </a:rPr>
            <a:t></a:t>
          </a:r>
          <a:endParaRPr lang="en-US" sz="1900" kern="1200" baseline="30000" dirty="0">
            <a:solidFill>
              <a:srgbClr val="FFFF00"/>
            </a:solidFill>
            <a:latin typeface="Century Gothic"/>
            <a:cs typeface="Century Gothic"/>
          </a:endParaRPr>
        </a:p>
      </dsp:txBody>
      <dsp:txXfrm>
        <a:off x="2957" y="1568494"/>
        <a:ext cx="2595860" cy="3305175"/>
      </dsp:txXfrm>
    </dsp:sp>
    <dsp:sp modelId="{5547E3F5-E4B8-4E73-8DF4-EB66249CBB43}">
      <dsp:nvSpPr>
        <dsp:cNvPr id="0" name=""/>
        <dsp:cNvSpPr/>
      </dsp:nvSpPr>
      <dsp:spPr>
        <a:xfrm>
          <a:off x="2816869" y="1568494"/>
          <a:ext cx="2595860" cy="3305175"/>
        </a:xfrm>
        <a:prstGeom prst="rect">
          <a:avLst/>
        </a:prstGeom>
        <a:solidFill>
          <a:schemeClr val="bg1">
            <a:lumMod val="50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t" anchorCtr="0">
          <a:noAutofit/>
        </a:bodyPr>
        <a:lstStyle/>
        <a:p>
          <a:pPr marL="58738" lvl="0" indent="0" algn="ctr" defTabSz="844550">
            <a:lnSpc>
              <a:spcPct val="100000"/>
            </a:lnSpc>
            <a:spcBef>
              <a:spcPct val="0"/>
            </a:spcBef>
            <a:spcAft>
              <a:spcPts val="0"/>
            </a:spcAft>
          </a:pPr>
          <a:r>
            <a:rPr lang="en-US" sz="1900" b="1" i="0" kern="1200" cap="none" baseline="0" dirty="0" smtClean="0">
              <a:solidFill>
                <a:schemeClr val="tx1"/>
              </a:solidFill>
              <a:latin typeface="Century Gothic" pitchFamily="5" charset="0"/>
              <a:ea typeface="Century Gothic" pitchFamily="5" charset="0"/>
              <a:cs typeface="Century Gothic" pitchFamily="5" charset="0"/>
            </a:rPr>
            <a:t>Modeling &amp; </a:t>
          </a:r>
        </a:p>
        <a:p>
          <a:pPr marL="58738" lvl="0" indent="0" algn="ctr" defTabSz="844550">
            <a:lnSpc>
              <a:spcPct val="100000"/>
            </a:lnSpc>
            <a:spcBef>
              <a:spcPct val="0"/>
            </a:spcBef>
            <a:spcAft>
              <a:spcPts val="600"/>
            </a:spcAft>
          </a:pPr>
          <a:r>
            <a:rPr lang="en-US" sz="1900" b="1" i="0" kern="1200" cap="none" baseline="0" dirty="0" smtClean="0">
              <a:solidFill>
                <a:schemeClr val="tx1"/>
              </a:solidFill>
              <a:latin typeface="Century Gothic" pitchFamily="5" charset="0"/>
              <a:ea typeface="Century Gothic" pitchFamily="5" charset="0"/>
              <a:cs typeface="Century Gothic" pitchFamily="5" charset="0"/>
            </a:rPr>
            <a:t>Using Tools</a:t>
          </a:r>
        </a:p>
        <a:p>
          <a:pPr marL="58738" lvl="0" indent="0" algn="l" defTabSz="844550">
            <a:lnSpc>
              <a:spcPct val="100000"/>
            </a:lnSpc>
            <a:spcBef>
              <a:spcPct val="0"/>
            </a:spcBef>
            <a:spcAft>
              <a:spcPts val="600"/>
            </a:spcAft>
          </a:pPr>
          <a:r>
            <a:rPr lang="en-US" sz="1900" b="1" kern="1200" dirty="0" smtClean="0">
              <a:solidFill>
                <a:schemeClr val="tx1"/>
              </a:solidFill>
              <a:latin typeface="Century Gothic"/>
              <a:cs typeface="Century Gothic"/>
            </a:rPr>
            <a:t>MP4 </a:t>
          </a:r>
          <a:r>
            <a:rPr lang="en-US" sz="1900" b="1" kern="1200" dirty="0" smtClean="0">
              <a:latin typeface="Century Gothic"/>
              <a:cs typeface="Century Gothic"/>
            </a:rPr>
            <a:t>Model with mathematics.</a:t>
          </a:r>
          <a:r>
            <a:rPr lang="en-US" sz="1900" b="1" kern="1200" baseline="30000" dirty="0" smtClean="0">
              <a:solidFill>
                <a:srgbClr val="FFFF00"/>
              </a:solidFill>
              <a:latin typeface="Century Gothic"/>
              <a:cs typeface="Century Gothic"/>
              <a:sym typeface="Wingdings"/>
            </a:rPr>
            <a:t></a:t>
          </a:r>
          <a:endParaRPr lang="en-US" sz="1900" b="1" kern="1200" dirty="0" smtClean="0">
            <a:solidFill>
              <a:schemeClr val="tx1"/>
            </a:solidFill>
            <a:latin typeface="Century Gothic"/>
            <a:cs typeface="Century Gothic"/>
          </a:endParaRPr>
        </a:p>
        <a:p>
          <a:pPr marL="58738" lvl="0" indent="0" algn="l" defTabSz="844550">
            <a:lnSpc>
              <a:spcPct val="100000"/>
            </a:lnSpc>
            <a:spcBef>
              <a:spcPct val="0"/>
            </a:spcBef>
            <a:spcAft>
              <a:spcPts val="600"/>
            </a:spcAft>
          </a:pPr>
          <a:r>
            <a:rPr lang="en-US" sz="1900" b="1" kern="1200" dirty="0" smtClean="0">
              <a:solidFill>
                <a:schemeClr val="tx1"/>
              </a:solidFill>
              <a:latin typeface="Century Gothic"/>
              <a:cs typeface="Century Gothic"/>
            </a:rPr>
            <a:t>MP5</a:t>
          </a:r>
          <a:r>
            <a:rPr lang="en-US" sz="1900" b="1" kern="1200" dirty="0" smtClean="0">
              <a:solidFill>
                <a:schemeClr val="bg1">
                  <a:lumMod val="75000"/>
                </a:schemeClr>
              </a:solidFill>
              <a:latin typeface="Century Gothic"/>
              <a:cs typeface="Century Gothic"/>
            </a:rPr>
            <a:t> </a:t>
          </a:r>
          <a:r>
            <a:rPr lang="en-US" sz="1900" b="1" kern="1200" dirty="0" smtClean="0">
              <a:solidFill>
                <a:schemeClr val="bg1"/>
              </a:solidFill>
              <a:latin typeface="Century Gothic"/>
              <a:cs typeface="Century Gothic"/>
            </a:rPr>
            <a:t>Use appropriate tools strategically.</a:t>
          </a:r>
          <a:endParaRPr lang="en-US" sz="1900" b="1" kern="1200" dirty="0">
            <a:solidFill>
              <a:schemeClr val="bg1"/>
            </a:solidFill>
            <a:latin typeface="Century Gothic"/>
            <a:cs typeface="Century Gothic"/>
          </a:endParaRPr>
        </a:p>
      </dsp:txBody>
      <dsp:txXfrm>
        <a:off x="2816869" y="1568494"/>
        <a:ext cx="2595860" cy="3305175"/>
      </dsp:txXfrm>
    </dsp:sp>
    <dsp:sp modelId="{9C78F1F5-4DB5-4B94-AB72-14BE75FB6939}">
      <dsp:nvSpPr>
        <dsp:cNvPr id="0" name=""/>
        <dsp:cNvSpPr/>
      </dsp:nvSpPr>
      <dsp:spPr>
        <a:xfrm>
          <a:off x="5630782" y="1568494"/>
          <a:ext cx="2595860" cy="3305175"/>
        </a:xfrm>
        <a:prstGeom prst="rect">
          <a:avLst/>
        </a:prstGeom>
        <a:solidFill>
          <a:schemeClr val="bg1">
            <a:lumMod val="50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t" anchorCtr="0">
          <a:noAutofit/>
        </a:bodyPr>
        <a:lstStyle/>
        <a:p>
          <a:pPr marL="58738" lvl="0" indent="0" algn="ctr" defTabSz="844550">
            <a:lnSpc>
              <a:spcPct val="100000"/>
            </a:lnSpc>
            <a:spcBef>
              <a:spcPct val="0"/>
            </a:spcBef>
            <a:spcAft>
              <a:spcPts val="600"/>
            </a:spcAft>
          </a:pPr>
          <a:r>
            <a:rPr lang="en-US" sz="1900" b="1" i="0" kern="1200" cap="none" baseline="0" dirty="0" smtClean="0">
              <a:solidFill>
                <a:schemeClr val="tx1"/>
              </a:solidFill>
              <a:latin typeface="Century Gothic" pitchFamily="5" charset="0"/>
              <a:ea typeface="Century Gothic" pitchFamily="5" charset="0"/>
              <a:cs typeface="Century Gothic" pitchFamily="5" charset="0"/>
            </a:rPr>
            <a:t>Seeing Structure &amp; Generalizing</a:t>
          </a:r>
        </a:p>
        <a:p>
          <a:pPr marL="58738" lvl="0" indent="0" algn="l" defTabSz="844550">
            <a:lnSpc>
              <a:spcPct val="100000"/>
            </a:lnSpc>
            <a:spcBef>
              <a:spcPct val="0"/>
            </a:spcBef>
            <a:spcAft>
              <a:spcPts val="600"/>
            </a:spcAft>
          </a:pPr>
          <a:r>
            <a:rPr lang="en-US" sz="1900" b="1" kern="1200" dirty="0" smtClean="0">
              <a:solidFill>
                <a:schemeClr val="tx1"/>
              </a:solidFill>
              <a:latin typeface="Century Gothic"/>
              <a:cs typeface="Century Gothic"/>
            </a:rPr>
            <a:t>MP7</a:t>
          </a:r>
          <a:r>
            <a:rPr lang="en-US" sz="1900" b="1" kern="1200" dirty="0" smtClean="0">
              <a:solidFill>
                <a:schemeClr val="bg1"/>
              </a:solidFill>
              <a:latin typeface="Century Gothic"/>
              <a:cs typeface="Century Gothic"/>
            </a:rPr>
            <a:t> Look for and make use of structure.</a:t>
          </a:r>
        </a:p>
        <a:p>
          <a:pPr marL="58738" lvl="0" indent="0" algn="l" defTabSz="844550">
            <a:lnSpc>
              <a:spcPct val="100000"/>
            </a:lnSpc>
            <a:spcBef>
              <a:spcPct val="0"/>
            </a:spcBef>
            <a:spcAft>
              <a:spcPts val="600"/>
            </a:spcAft>
          </a:pPr>
          <a:r>
            <a:rPr lang="en-US" sz="1900" b="1" kern="1200" dirty="0" smtClean="0">
              <a:solidFill>
                <a:schemeClr val="tx1"/>
              </a:solidFill>
              <a:latin typeface="Century Gothic"/>
              <a:cs typeface="Century Gothic"/>
            </a:rPr>
            <a:t>MP8</a:t>
          </a:r>
          <a:r>
            <a:rPr lang="en-US" sz="1900" b="1" kern="1200" dirty="0" smtClean="0">
              <a:solidFill>
                <a:schemeClr val="bg1">
                  <a:lumMod val="75000"/>
                </a:schemeClr>
              </a:solidFill>
              <a:latin typeface="Century Gothic"/>
              <a:cs typeface="Century Gothic"/>
            </a:rPr>
            <a:t> </a:t>
          </a:r>
          <a:r>
            <a:rPr lang="en-US" sz="1900" b="1" kern="1200" dirty="0" smtClean="0">
              <a:solidFill>
                <a:schemeClr val="bg1"/>
              </a:solidFill>
              <a:latin typeface="Century Gothic"/>
              <a:cs typeface="Century Gothic"/>
            </a:rPr>
            <a:t>Look for and express regularity in repeated reasoning.</a:t>
          </a:r>
          <a:endParaRPr lang="en-US" sz="1900" b="1" kern="1200" dirty="0">
            <a:solidFill>
              <a:schemeClr val="bg1"/>
            </a:solidFill>
            <a:latin typeface="Century Gothic"/>
            <a:cs typeface="Century Gothic"/>
          </a:endParaRPr>
        </a:p>
      </dsp:txBody>
      <dsp:txXfrm>
        <a:off x="5630782" y="1568494"/>
        <a:ext cx="2595860" cy="330517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DB1CF226-1F0C-4350-BAD5-D107F1463E74}" type="datetimeFigureOut">
              <a:rPr lang="en-US" smtClean="0"/>
              <a:pPr/>
              <a:t>9/3/14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1EFB92CB-41BF-43A7-A1B3-AEC505066B01}" type="slidenum">
              <a:rPr lang="en-US" smtClean="0"/>
              <a:pPr/>
              <a:t>‹#›</a:t>
            </a:fld>
            <a:endParaRPr lang="en-US"/>
          </a:p>
        </p:txBody>
      </p:sp>
    </p:spTree>
    <p:extLst>
      <p:ext uri="{BB962C8B-B14F-4D97-AF65-F5344CB8AC3E}">
        <p14:creationId xmlns:p14="http://schemas.microsoft.com/office/powerpoint/2010/main" val="2434677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158BCCC-1395-45CD-AFEC-2E46AD897D84}" type="datetimeFigureOut">
              <a:rPr lang="en-US" smtClean="0"/>
              <a:pPr/>
              <a:t>9/3/14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EF990F2-87C7-4C88-B79D-CE33F2E31FEA}" type="slidenum">
              <a:rPr lang="en-US" smtClean="0"/>
              <a:pPr/>
              <a:t>‹#›</a:t>
            </a:fld>
            <a:endParaRPr lang="en-US"/>
          </a:p>
        </p:txBody>
      </p:sp>
    </p:spTree>
    <p:extLst>
      <p:ext uri="{BB962C8B-B14F-4D97-AF65-F5344CB8AC3E}">
        <p14:creationId xmlns:p14="http://schemas.microsoft.com/office/powerpoint/2010/main" val="3025212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vimeo.com/45730600" TargetMode="External"/><Relationship Id="rId4" Type="http://schemas.openxmlformats.org/officeDocument/2006/relationships/hyperlink" Target="http://www.youtube.com/watch?v=2rje1NOgHWs&amp;list=PLD7F4C7DE7CB3D2E6" TargetMode="External"/><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 Id="rId3" Type="http://schemas.openxmlformats.org/officeDocument/2006/relationships/hyperlink" Target="http://elemmath.jordandistrict.org/mathematical-practices-by-standard/"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youtube.com/watch?v=ZFUAV00bTwA&amp;list=PLD7F4C7DE7CB3D2E6&amp;index=13" TargetMode="External"/><Relationship Id="rId4" Type="http://schemas.openxmlformats.org/officeDocument/2006/relationships/hyperlink" Target="http://www.youtube.com/watch?v=5dUQtIXoptY&amp;list=PLD7F4C7DE7CB3D2E6&amp;index=17" TargetMode="External"/><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301">
              <a:spcBef>
                <a:spcPts val="600"/>
              </a:spcBef>
              <a:spcAft>
                <a:spcPts val="600"/>
              </a:spcAft>
              <a:defRPr/>
            </a:pPr>
            <a:r>
              <a:rPr lang="en-US" b="1" dirty="0" smtClean="0">
                <a:latin typeface="Century Gothic" pitchFamily="34" charset="0"/>
                <a:ea typeface="ヒラギノ角ゴ Pro W3" pitchFamily="5" charset="-128"/>
                <a:cs typeface="ヒラギノ角ゴ Pro W3" pitchFamily="5" charset="-128"/>
              </a:rPr>
              <a:t>Instructor Notes</a:t>
            </a:r>
            <a:r>
              <a:rPr lang="en-US" dirty="0" smtClean="0">
                <a:latin typeface="Century Gothic" pitchFamily="34" charset="0"/>
                <a:ea typeface="ヒラギノ角ゴ Pro W3" pitchFamily="5" charset="-128"/>
                <a:cs typeface="ヒラギノ角ゴ Pro W3" pitchFamily="5" charset="-128"/>
              </a:rPr>
              <a:t>:</a:t>
            </a:r>
            <a:r>
              <a:rPr lang="en-US" b="1" dirty="0" smtClean="0">
                <a:latin typeface="Century Gothic" pitchFamily="34" charset="0"/>
                <a:ea typeface="ヒラギノ角ゴ Pro W3" pitchFamily="5" charset="-128"/>
                <a:cs typeface="ヒラギノ角ゴ Pro W3" pitchFamily="5" charset="-128"/>
              </a:rPr>
              <a:t> 30 seconds</a:t>
            </a:r>
            <a:endParaRPr lang="en-US" dirty="0" smtClean="0">
              <a:latin typeface="Century Gothic" pitchFamily="34" charset="0"/>
              <a:ea typeface="ヒラギノ角ゴ Pro W3" pitchFamily="5" charset="-128"/>
              <a:cs typeface="ヒラギノ角ゴ Pro W3" pitchFamily="5" charset="-128"/>
            </a:endParaRPr>
          </a:p>
          <a:p>
            <a:pPr marL="224325" indent="-224325" defTabSz="897301">
              <a:spcBef>
                <a:spcPts val="600"/>
              </a:spcBef>
              <a:spcAft>
                <a:spcPts val="600"/>
              </a:spcAft>
              <a:buFont typeface="Arial" pitchFamily="34" charset="0"/>
              <a:buChar char="•"/>
              <a:defRPr/>
            </a:pPr>
            <a:r>
              <a:rPr lang="en-US" i="1" dirty="0" smtClean="0">
                <a:latin typeface="Century Gothic" pitchFamily="34" charset="0"/>
              </a:rPr>
              <a:t>In our ongoing effort to ensure that our students are college and career ready, we will continue our work with the Common Core State Standards.</a:t>
            </a:r>
          </a:p>
          <a:p>
            <a:pPr marL="224325" indent="-224325" defTabSz="897301">
              <a:spcBef>
                <a:spcPts val="600"/>
              </a:spcBef>
              <a:spcAft>
                <a:spcPts val="600"/>
              </a:spcAft>
              <a:buFont typeface="Arial" pitchFamily="34" charset="0"/>
              <a:buChar char="•"/>
              <a:defRPr/>
            </a:pPr>
            <a:r>
              <a:rPr lang="en-US" i="1" dirty="0" smtClean="0">
                <a:latin typeface="Century Gothic" pitchFamily="34" charset="0"/>
              </a:rPr>
              <a:t>Today we will begin to unpack the Common Core practice standards.</a:t>
            </a:r>
            <a:endParaRPr lang="en-US" dirty="0">
              <a:latin typeface="Century Gothic" pitchFamily="34" charset="0"/>
            </a:endParaRPr>
          </a:p>
        </p:txBody>
      </p:sp>
      <p:sp>
        <p:nvSpPr>
          <p:cNvPr id="4" name="Slide Number Placeholder 3"/>
          <p:cNvSpPr>
            <a:spLocks noGrp="1"/>
          </p:cNvSpPr>
          <p:nvPr>
            <p:ph type="sldNum" sz="quarter" idx="10"/>
          </p:nvPr>
        </p:nvSpPr>
        <p:spPr/>
        <p:txBody>
          <a:bodyPr/>
          <a:lstStyle/>
          <a:p>
            <a:fld id="{3EF990F2-87C7-4C88-B79D-CE33F2E31FE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1200"/>
              </a:spcBef>
              <a:spcAft>
                <a:spcPts val="1200"/>
              </a:spcAft>
              <a:defRPr/>
            </a:pPr>
            <a:r>
              <a:rPr lang="en-US" b="1" dirty="0" smtClean="0">
                <a:latin typeface="Century Gothic" pitchFamily="34" charset="0"/>
                <a:ea typeface="ヒラギノ角ゴ Pro W3" pitchFamily="5" charset="-128"/>
                <a:cs typeface="ヒラギノ角ゴ Pro W3" pitchFamily="5" charset="-128"/>
              </a:rPr>
              <a:t>Instructor Notes</a:t>
            </a:r>
            <a:r>
              <a:rPr lang="en-US" dirty="0" smtClean="0">
                <a:latin typeface="Century Gothic" pitchFamily="34" charset="0"/>
                <a:ea typeface="ヒラギノ角ゴ Pro W3" pitchFamily="5" charset="-128"/>
                <a:cs typeface="ヒラギノ角ゴ Pro W3" pitchFamily="5" charset="-128"/>
              </a:rPr>
              <a:t>:</a:t>
            </a:r>
            <a:r>
              <a:rPr lang="en-US" b="1" dirty="0" smtClean="0">
                <a:latin typeface="Century Gothic" pitchFamily="5" charset="0"/>
                <a:ea typeface="ヒラギノ角ゴ Pro W3" pitchFamily="5" charset="-128"/>
                <a:cs typeface="ヒラギノ角ゴ Pro W3" pitchFamily="5" charset="-128"/>
              </a:rPr>
              <a:t> 30 seconds</a:t>
            </a:r>
          </a:p>
          <a:p>
            <a:pPr marL="228600" indent="-228600">
              <a:spcBef>
                <a:spcPts val="1200"/>
              </a:spcBef>
              <a:spcAft>
                <a:spcPts val="1200"/>
              </a:spcAft>
              <a:buFont typeface="Arial" pitchFamily="34" charset="0"/>
              <a:buChar char="•"/>
              <a:defRPr/>
            </a:pPr>
            <a:r>
              <a:rPr lang="en-US" dirty="0" smtClean="0">
                <a:latin typeface="Century Gothic" pitchFamily="5" charset="0"/>
                <a:ea typeface="ヒラギノ角ゴ Pro W3" pitchFamily="5" charset="-128"/>
                <a:cs typeface="ヒラギノ角ゴ Pro W3" pitchFamily="5" charset="-128"/>
              </a:rPr>
              <a:t>Each</a:t>
            </a:r>
            <a:r>
              <a:rPr lang="en-US" baseline="0" dirty="0" smtClean="0">
                <a:latin typeface="Century Gothic" pitchFamily="5" charset="0"/>
                <a:ea typeface="ヒラギノ角ゴ Pro W3" pitchFamily="5" charset="-128"/>
                <a:cs typeface="ヒラギノ角ゴ Pro W3" pitchFamily="5" charset="-128"/>
              </a:rPr>
              <a:t> team will have 1 minute to present salient characteristics of their assigned </a:t>
            </a:r>
            <a:r>
              <a:rPr lang="en-US" dirty="0" smtClean="0">
                <a:latin typeface="Century Gothic" pitchFamily="5" charset="0"/>
                <a:ea typeface="ヒラギノ角ゴ Pro W3" pitchFamily="5" charset="-128"/>
                <a:cs typeface="ヒラギノ角ゴ Pro W3" pitchFamily="5" charset="-128"/>
              </a:rPr>
              <a:t>M</a:t>
            </a:r>
            <a:r>
              <a:rPr lang="en-US" baseline="0" dirty="0" smtClean="0">
                <a:latin typeface="Century Gothic" pitchFamily="5" charset="0"/>
                <a:ea typeface="ヒラギノ角ゴ Pro W3" pitchFamily="5" charset="-128"/>
                <a:cs typeface="ヒラギノ角ゴ Pro W3" pitchFamily="5" charset="-128"/>
              </a:rPr>
              <a:t>ath Practice.  I’ll model once again what the share out might look like.  </a:t>
            </a:r>
          </a:p>
          <a:p>
            <a:pPr marL="228600" indent="-228600">
              <a:spcBef>
                <a:spcPts val="1200"/>
              </a:spcBef>
              <a:spcAft>
                <a:spcPts val="1200"/>
              </a:spcAft>
              <a:buFont typeface="Arial" pitchFamily="34" charset="0"/>
              <a:buChar char="•"/>
              <a:defRPr/>
            </a:pPr>
            <a:r>
              <a:rPr lang="en-US" baseline="0" dirty="0" smtClean="0">
                <a:latin typeface="Century Gothic" pitchFamily="5" charset="0"/>
                <a:ea typeface="ヒラギノ角ゴ Pro W3" pitchFamily="5" charset="-128"/>
                <a:cs typeface="ヒラギノ角ゴ Pro W3" pitchFamily="5" charset="-128"/>
              </a:rPr>
              <a:t>Please turn to the Math </a:t>
            </a:r>
            <a:r>
              <a:rPr lang="en-US" dirty="0" smtClean="0">
                <a:latin typeface="Century Gothic" pitchFamily="5" charset="0"/>
                <a:ea typeface="ヒラギノ角ゴ Pro W3" pitchFamily="5" charset="-128"/>
                <a:cs typeface="ヒラギノ角ゴ Pro W3" pitchFamily="5" charset="-128"/>
              </a:rPr>
              <a:t>P</a:t>
            </a:r>
            <a:r>
              <a:rPr lang="en-US" baseline="0" dirty="0" smtClean="0">
                <a:latin typeface="Century Gothic" pitchFamily="5" charset="0"/>
                <a:ea typeface="ヒラギノ角ゴ Pro W3" pitchFamily="5" charset="-128"/>
                <a:cs typeface="ヒラギノ角ゴ Pro W3" pitchFamily="5" charset="-128"/>
              </a:rPr>
              <a:t>ractice 2 Frayer model in your handout.</a:t>
            </a:r>
          </a:p>
          <a:p>
            <a:pPr marL="228600" indent="-228600">
              <a:spcBef>
                <a:spcPts val="1200"/>
              </a:spcBef>
              <a:spcAft>
                <a:spcPts val="1200"/>
              </a:spcAft>
              <a:buFont typeface="Arial" pitchFamily="34" charset="0"/>
              <a:buChar char="•"/>
              <a:defRPr/>
            </a:pPr>
            <a:r>
              <a:rPr lang="en-US" dirty="0" smtClean="0">
                <a:latin typeface="Century Gothic" pitchFamily="5" charset="0"/>
                <a:ea typeface="ヒラギノ角ゴ Pro W3" pitchFamily="5" charset="-128"/>
                <a:cs typeface="ヒラギノ角ゴ Pro W3" pitchFamily="5" charset="-128"/>
              </a:rPr>
              <a:t>Review slide</a:t>
            </a:r>
            <a:endParaRPr lang="en-US" dirty="0" smtClean="0">
              <a:latin typeface="Century Gothic" pitchFamily="34" charset="0"/>
              <a:ea typeface="ヒラギノ角ゴ Pro W3" pitchFamily="5" charset="-128"/>
              <a:cs typeface="ヒラギノ角ゴ Pro W3" pitchFamily="5" charset="-128"/>
            </a:endParaRPr>
          </a:p>
          <a:p>
            <a:endParaRPr lang="en-US" dirty="0"/>
          </a:p>
        </p:txBody>
      </p:sp>
      <p:sp>
        <p:nvSpPr>
          <p:cNvPr id="4" name="Slide Number Placeholder 3"/>
          <p:cNvSpPr>
            <a:spLocks noGrp="1"/>
          </p:cNvSpPr>
          <p:nvPr>
            <p:ph type="sldNum" sz="quarter" idx="10"/>
          </p:nvPr>
        </p:nvSpPr>
        <p:spPr/>
        <p:txBody>
          <a:bodyPr/>
          <a:lstStyle/>
          <a:p>
            <a:fld id="{3EF990F2-87C7-4C88-B79D-CE33F2E31FE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611"/>
              </a:spcBef>
              <a:spcAft>
                <a:spcPts val="611"/>
              </a:spcAft>
            </a:pPr>
            <a:r>
              <a:rPr lang="en-US" b="1" dirty="0" smtClean="0">
                <a:latin typeface="Century Gothic" pitchFamily="34" charset="0"/>
                <a:ea typeface="ヒラギノ角ゴ Pro W3" pitchFamily="5" charset="-128"/>
                <a:cs typeface="ヒラギノ角ゴ Pro W3" pitchFamily="5" charset="-128"/>
              </a:rPr>
              <a:t>Instructor Notes</a:t>
            </a:r>
            <a:r>
              <a:rPr lang="en-US" dirty="0" smtClean="0">
                <a:latin typeface="Century Gothic" pitchFamily="34" charset="0"/>
                <a:ea typeface="ヒラギノ角ゴ Pro W3" pitchFamily="5" charset="-128"/>
                <a:cs typeface="ヒラギノ角ゴ Pro W3" pitchFamily="5" charset="-128"/>
              </a:rPr>
              <a:t>:</a:t>
            </a:r>
            <a:r>
              <a:rPr lang="en-US" b="1" dirty="0" smtClean="0">
                <a:latin typeface="Century Gothic" pitchFamily="34" charset="0"/>
                <a:ea typeface="ヒラギノ角ゴ Pro W3" pitchFamily="5" charset="-128"/>
                <a:cs typeface="ヒラギノ角ゴ Pro W3" pitchFamily="5" charset="-128"/>
              </a:rPr>
              <a:t> 2 minutes</a:t>
            </a:r>
            <a:endParaRPr lang="en-US" dirty="0" smtClean="0">
              <a:latin typeface="Century Gothic" pitchFamily="34" charset="0"/>
              <a:ea typeface="ヒラギノ角ゴ Pro W3" pitchFamily="5" charset="-128"/>
              <a:cs typeface="ヒラギノ角ゴ Pro W3" pitchFamily="5" charset="-128"/>
            </a:endParaRPr>
          </a:p>
          <a:p>
            <a:pPr marL="352650" indent="-352650">
              <a:spcBef>
                <a:spcPts val="1223"/>
              </a:spcBef>
              <a:spcAft>
                <a:spcPts val="1223"/>
              </a:spcAft>
              <a:buFont typeface="Arial" pitchFamily="34" charset="0"/>
              <a:buChar char="•"/>
            </a:pPr>
            <a:r>
              <a:rPr lang="en-US" dirty="0" smtClean="0">
                <a:latin typeface="Century Gothic" pitchFamily="34" charset="0"/>
              </a:rPr>
              <a:t>Give MP1 team/s 1 minute to present their chart/s.</a:t>
            </a:r>
          </a:p>
          <a:p>
            <a:pPr marL="352650" indent="-352650">
              <a:spcBef>
                <a:spcPts val="1223"/>
              </a:spcBef>
              <a:spcAft>
                <a:spcPts val="1223"/>
              </a:spcAft>
              <a:buFont typeface="Arial" pitchFamily="34" charset="0"/>
              <a:buChar char="•"/>
            </a:pPr>
            <a:r>
              <a:rPr lang="en-US" dirty="0" smtClean="0">
                <a:latin typeface="Century Gothic" pitchFamily="34" charset="0"/>
              </a:rPr>
              <a:t>Participants should record ideas on their CC Standard for Mathematical Practice handout </a:t>
            </a:r>
          </a:p>
          <a:p>
            <a:pPr marL="352650" indent="-352650">
              <a:spcBef>
                <a:spcPts val="1223"/>
              </a:spcBef>
              <a:spcAft>
                <a:spcPts val="1223"/>
              </a:spcAft>
              <a:buFont typeface="Arial" pitchFamily="34" charset="0"/>
              <a:buChar char="•"/>
            </a:pPr>
            <a:r>
              <a:rPr lang="en-US" dirty="0" smtClean="0">
                <a:latin typeface="Century Gothic" pitchFamily="34" charset="0"/>
              </a:rPr>
              <a:t>(click) What teacher actions make this quote a reality?</a:t>
            </a:r>
          </a:p>
        </p:txBody>
      </p:sp>
      <p:sp>
        <p:nvSpPr>
          <p:cNvPr id="4" name="Slide Number Placeholder 3"/>
          <p:cNvSpPr>
            <a:spLocks noGrp="1"/>
          </p:cNvSpPr>
          <p:nvPr>
            <p:ph type="sldNum" sz="quarter" idx="10"/>
          </p:nvPr>
        </p:nvSpPr>
        <p:spPr/>
        <p:txBody>
          <a:bodyPr/>
          <a:lstStyle/>
          <a:p>
            <a:fld id="{3EF990F2-87C7-4C88-B79D-CE33F2E31FE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1775" indent="-231775">
              <a:spcBef>
                <a:spcPts val="600"/>
              </a:spcBef>
              <a:spcAft>
                <a:spcPts val="600"/>
              </a:spcAft>
              <a:buFont typeface="Arial" pitchFamily="34" charset="0"/>
              <a:buChar char="•"/>
            </a:pPr>
            <a:r>
              <a:rPr lang="en-US" dirty="0" smtClean="0">
                <a:latin typeface="Century Gothic" pitchFamily="34" charset="0"/>
              </a:rPr>
              <a:t>Hidden slide with sample participant answers.</a:t>
            </a:r>
          </a:p>
          <a:p>
            <a:pPr marL="231775" indent="-231775">
              <a:spcBef>
                <a:spcPts val="600"/>
              </a:spcBef>
              <a:spcAft>
                <a:spcPts val="600"/>
              </a:spcAft>
              <a:buFont typeface="Arial" pitchFamily="34" charset="0"/>
              <a:buChar char="•"/>
            </a:pPr>
            <a:r>
              <a:rPr lang="en-US" dirty="0" smtClean="0">
                <a:latin typeface="Century Gothic" pitchFamily="34" charset="0"/>
              </a:rPr>
              <a:t>For facilitator use only.</a:t>
            </a:r>
          </a:p>
        </p:txBody>
      </p:sp>
      <p:sp>
        <p:nvSpPr>
          <p:cNvPr id="4" name="Slide Number Placeholder 3"/>
          <p:cNvSpPr>
            <a:spLocks noGrp="1"/>
          </p:cNvSpPr>
          <p:nvPr>
            <p:ph type="sldNum" sz="quarter" idx="10"/>
          </p:nvPr>
        </p:nvSpPr>
        <p:spPr/>
        <p:txBody>
          <a:bodyPr/>
          <a:lstStyle/>
          <a:p>
            <a:fld id="{3EF990F2-87C7-4C88-B79D-CE33F2E31FE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600"/>
              </a:spcBef>
              <a:spcAft>
                <a:spcPts val="600"/>
              </a:spcAft>
            </a:pPr>
            <a:r>
              <a:rPr lang="en-US" b="1" dirty="0" smtClean="0">
                <a:latin typeface="Century Gothic" pitchFamily="34" charset="0"/>
                <a:ea typeface="ヒラギノ角ゴ Pro W3" pitchFamily="5" charset="-128"/>
                <a:cs typeface="ヒラギノ角ゴ Pro W3" pitchFamily="5" charset="-128"/>
              </a:rPr>
              <a:t>Instructor Notes</a:t>
            </a:r>
            <a:r>
              <a:rPr lang="en-US" dirty="0" smtClean="0">
                <a:latin typeface="Century Gothic" pitchFamily="34" charset="0"/>
                <a:ea typeface="ヒラギノ角ゴ Pro W3" pitchFamily="5" charset="-128"/>
                <a:cs typeface="ヒラギノ角ゴ Pro W3" pitchFamily="5" charset="-128"/>
              </a:rPr>
              <a:t>:</a:t>
            </a:r>
            <a:r>
              <a:rPr lang="en-US" b="1" dirty="0" smtClean="0">
                <a:latin typeface="Century Gothic" pitchFamily="34" charset="0"/>
                <a:ea typeface="ヒラギノ角ゴ Pro W3" pitchFamily="5" charset="-128"/>
                <a:cs typeface="ヒラギノ角ゴ Pro W3" pitchFamily="5" charset="-128"/>
              </a:rPr>
              <a:t> 2 minutes</a:t>
            </a:r>
            <a:endParaRPr lang="en-US" dirty="0" smtClean="0">
              <a:latin typeface="Century Gothic" pitchFamily="34" charset="0"/>
              <a:ea typeface="ヒラギノ角ゴ Pro W3" pitchFamily="5" charset="-128"/>
              <a:cs typeface="ヒラギノ角ゴ Pro W3" pitchFamily="5" charset="-128"/>
            </a:endParaRPr>
          </a:p>
          <a:p>
            <a:pPr marL="352650" indent="-352650">
              <a:spcBef>
                <a:spcPts val="600"/>
              </a:spcBef>
              <a:spcAft>
                <a:spcPts val="600"/>
              </a:spcAft>
              <a:buFont typeface="Arial" pitchFamily="34" charset="0"/>
              <a:buChar char="•"/>
            </a:pPr>
            <a:r>
              <a:rPr lang="en-US" dirty="0" smtClean="0">
                <a:latin typeface="Century Gothic" pitchFamily="34" charset="0"/>
              </a:rPr>
              <a:t>Give MP3 team/s 1 minute to present their chart/s.</a:t>
            </a:r>
          </a:p>
          <a:p>
            <a:pPr marL="352650" indent="-352650">
              <a:spcBef>
                <a:spcPts val="600"/>
              </a:spcBef>
              <a:spcAft>
                <a:spcPts val="600"/>
              </a:spcAft>
              <a:buFont typeface="Arial" pitchFamily="34" charset="0"/>
              <a:buChar char="•"/>
            </a:pPr>
            <a:r>
              <a:rPr lang="en-US" dirty="0" smtClean="0">
                <a:latin typeface="Century Gothic" pitchFamily="34" charset="0"/>
              </a:rPr>
              <a:t>Participants should record ideas on their CC Standard for Mathematical Practice handout </a:t>
            </a:r>
          </a:p>
          <a:p>
            <a:pPr marL="352650" indent="-352650">
              <a:spcBef>
                <a:spcPts val="600"/>
              </a:spcBef>
              <a:spcAft>
                <a:spcPts val="600"/>
              </a:spcAft>
              <a:buFont typeface="Arial" pitchFamily="34" charset="0"/>
              <a:buChar char="•"/>
            </a:pPr>
            <a:r>
              <a:rPr lang="en-US" dirty="0" smtClean="0">
                <a:latin typeface="Century Gothic" pitchFamily="34" charset="0"/>
              </a:rPr>
              <a:t>(click) </a:t>
            </a:r>
            <a:r>
              <a:rPr lang="en-US" dirty="0" smtClean="0">
                <a:latin typeface="Century Gothic" pitchFamily="34" charset="0"/>
                <a:ea typeface="ＭＳ Ｐゴシック" pitchFamily="34" charset="-128"/>
              </a:rPr>
              <a:t>Under the </a:t>
            </a:r>
            <a:r>
              <a:rPr lang="en-US" i="1" dirty="0" smtClean="0">
                <a:latin typeface="Century Gothic" pitchFamily="34" charset="0"/>
                <a:ea typeface="ＭＳ Ｐゴシック" pitchFamily="34" charset="-128"/>
              </a:rPr>
              <a:t>Professional Development</a:t>
            </a:r>
            <a:r>
              <a:rPr lang="en-US" dirty="0" smtClean="0">
                <a:latin typeface="Century Gothic" pitchFamily="34" charset="0"/>
                <a:ea typeface="ＭＳ Ｐゴシック" pitchFamily="34" charset="-128"/>
              </a:rPr>
              <a:t> </a:t>
            </a:r>
            <a:r>
              <a:rPr lang="en-US" i="1" dirty="0" smtClean="0">
                <a:latin typeface="Century Gothic" pitchFamily="34" charset="0"/>
                <a:ea typeface="ＭＳ Ｐゴシック" pitchFamily="34" charset="-128"/>
              </a:rPr>
              <a:t>tab </a:t>
            </a:r>
            <a:r>
              <a:rPr lang="en-US" dirty="0" smtClean="0">
                <a:latin typeface="Century Gothic" pitchFamily="34" charset="0"/>
                <a:ea typeface="ＭＳ Ｐゴシック" pitchFamily="34" charset="-128"/>
              </a:rPr>
              <a:t>on the ccss.lausd.net site you’ll find Math Module 1 – Math Practice 3.</a:t>
            </a:r>
            <a:r>
              <a:rPr lang="en-US" baseline="0" dirty="0" smtClean="0">
                <a:latin typeface="Century Gothic" pitchFamily="34" charset="0"/>
                <a:ea typeface="ＭＳ Ｐゴシック" pitchFamily="34" charset="-128"/>
              </a:rPr>
              <a:t>  </a:t>
            </a:r>
          </a:p>
          <a:p>
            <a:pPr marL="352650" indent="-352650">
              <a:spcBef>
                <a:spcPts val="600"/>
              </a:spcBef>
              <a:spcAft>
                <a:spcPts val="600"/>
              </a:spcAft>
              <a:buFont typeface="Arial" pitchFamily="34" charset="0"/>
              <a:buChar char="•"/>
            </a:pPr>
            <a:r>
              <a:rPr lang="en-US" baseline="0" dirty="0" smtClean="0">
                <a:latin typeface="Century Gothic" pitchFamily="34" charset="0"/>
                <a:ea typeface="ＭＳ Ｐゴシック" pitchFamily="34" charset="-128"/>
              </a:rPr>
              <a:t>The module comes with handouts that cover</a:t>
            </a:r>
            <a:r>
              <a:rPr lang="en-US" dirty="0" smtClean="0">
                <a:latin typeface="Century Gothic" pitchFamily="34" charset="0"/>
                <a:ea typeface="ＭＳ Ｐゴシック" pitchFamily="34" charset="-128"/>
              </a:rPr>
              <a:t> language frames for classroom communication and primary and upper grade MP3 look </a:t>
            </a:r>
            <a:r>
              <a:rPr lang="en-US" dirty="0" err="1" smtClean="0">
                <a:latin typeface="Century Gothic" pitchFamily="34" charset="0"/>
                <a:ea typeface="ＭＳ Ｐゴシック" pitchFamily="34" charset="-128"/>
              </a:rPr>
              <a:t>fors</a:t>
            </a:r>
            <a:r>
              <a:rPr lang="en-US" dirty="0" smtClean="0">
                <a:latin typeface="Century Gothic" pitchFamily="34" charset="0"/>
                <a:ea typeface="ＭＳ Ｐゴシック" pitchFamily="34" charset="-128"/>
              </a:rPr>
              <a:t> (What student actions should we see? What teacher actions should we see?)</a:t>
            </a:r>
          </a:p>
        </p:txBody>
      </p:sp>
      <p:sp>
        <p:nvSpPr>
          <p:cNvPr id="4" name="Slide Number Placeholder 3"/>
          <p:cNvSpPr>
            <a:spLocks noGrp="1"/>
          </p:cNvSpPr>
          <p:nvPr>
            <p:ph type="sldNum" sz="quarter" idx="10"/>
          </p:nvPr>
        </p:nvSpPr>
        <p:spPr/>
        <p:txBody>
          <a:bodyPr/>
          <a:lstStyle/>
          <a:p>
            <a:fld id="{3EF990F2-87C7-4C88-B79D-CE33F2E31FE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1775" indent="-231775">
              <a:spcBef>
                <a:spcPts val="600"/>
              </a:spcBef>
              <a:spcAft>
                <a:spcPts val="600"/>
              </a:spcAft>
              <a:buFont typeface="Arial" pitchFamily="34" charset="0"/>
              <a:buChar char="•"/>
            </a:pPr>
            <a:r>
              <a:rPr lang="en-US" dirty="0" smtClean="0">
                <a:latin typeface="Century Gothic" pitchFamily="34" charset="0"/>
              </a:rPr>
              <a:t>Hidden slide with sample participant answers.</a:t>
            </a:r>
          </a:p>
          <a:p>
            <a:pPr marL="231775" indent="-231775">
              <a:spcBef>
                <a:spcPts val="600"/>
              </a:spcBef>
              <a:spcAft>
                <a:spcPts val="600"/>
              </a:spcAft>
              <a:buFont typeface="Arial" pitchFamily="34" charset="0"/>
              <a:buChar char="•"/>
            </a:pPr>
            <a:r>
              <a:rPr lang="en-US" dirty="0" smtClean="0">
                <a:latin typeface="Century Gothic" pitchFamily="34" charset="0"/>
              </a:rPr>
              <a:t>For facilitator use only.</a:t>
            </a:r>
          </a:p>
          <a:p>
            <a:endParaRPr lang="en-US" dirty="0"/>
          </a:p>
        </p:txBody>
      </p:sp>
      <p:sp>
        <p:nvSpPr>
          <p:cNvPr id="4" name="Slide Number Placeholder 3"/>
          <p:cNvSpPr>
            <a:spLocks noGrp="1"/>
          </p:cNvSpPr>
          <p:nvPr>
            <p:ph type="sldNum" sz="quarter" idx="10"/>
          </p:nvPr>
        </p:nvSpPr>
        <p:spPr/>
        <p:txBody>
          <a:bodyPr/>
          <a:lstStyle/>
          <a:p>
            <a:fld id="{3EF990F2-87C7-4C88-B79D-CE33F2E31FE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611"/>
              </a:spcBef>
              <a:spcAft>
                <a:spcPts val="611"/>
              </a:spcAft>
            </a:pPr>
            <a:r>
              <a:rPr lang="en-US" b="1" dirty="0" smtClean="0">
                <a:latin typeface="Century Gothic" pitchFamily="34" charset="0"/>
                <a:ea typeface="ヒラギノ角ゴ Pro W3" pitchFamily="5" charset="-128"/>
                <a:cs typeface="ヒラギノ角ゴ Pro W3" pitchFamily="5" charset="-128"/>
              </a:rPr>
              <a:t>Instructor Notes</a:t>
            </a:r>
            <a:r>
              <a:rPr lang="en-US" dirty="0" smtClean="0">
                <a:latin typeface="Century Gothic" pitchFamily="34" charset="0"/>
                <a:ea typeface="ヒラギノ角ゴ Pro W3" pitchFamily="5" charset="-128"/>
                <a:cs typeface="ヒラギノ角ゴ Pro W3" pitchFamily="5" charset="-128"/>
              </a:rPr>
              <a:t>:</a:t>
            </a:r>
            <a:r>
              <a:rPr lang="en-US" b="1" dirty="0" smtClean="0">
                <a:latin typeface="Century Gothic" pitchFamily="34" charset="0"/>
                <a:ea typeface="ヒラギノ角ゴ Pro W3" pitchFamily="5" charset="-128"/>
                <a:cs typeface="ヒラギノ角ゴ Pro W3" pitchFamily="5" charset="-128"/>
              </a:rPr>
              <a:t> 2 minutes</a:t>
            </a:r>
            <a:endParaRPr lang="en-US" dirty="0" smtClean="0">
              <a:latin typeface="Century Gothic" pitchFamily="34" charset="0"/>
              <a:ea typeface="ヒラギノ角ゴ Pro W3" pitchFamily="5" charset="-128"/>
              <a:cs typeface="ヒラギノ角ゴ Pro W3" pitchFamily="5" charset="-128"/>
            </a:endParaRPr>
          </a:p>
          <a:p>
            <a:pPr marL="352650" indent="-352650">
              <a:spcBef>
                <a:spcPts val="1223"/>
              </a:spcBef>
              <a:spcAft>
                <a:spcPts val="1223"/>
              </a:spcAft>
              <a:buFont typeface="Arial" pitchFamily="34" charset="0"/>
              <a:buChar char="•"/>
            </a:pPr>
            <a:r>
              <a:rPr lang="en-US" dirty="0" smtClean="0">
                <a:latin typeface="Century Gothic" pitchFamily="34" charset="0"/>
              </a:rPr>
              <a:t>Give MP4 team/s 1 minute to present their chart/s.</a:t>
            </a:r>
          </a:p>
          <a:p>
            <a:pPr marL="352650" indent="-352650">
              <a:spcBef>
                <a:spcPts val="1223"/>
              </a:spcBef>
              <a:spcAft>
                <a:spcPts val="1223"/>
              </a:spcAft>
              <a:buFont typeface="Arial" pitchFamily="34" charset="0"/>
              <a:buChar char="•"/>
            </a:pPr>
            <a:r>
              <a:rPr lang="en-US" dirty="0" smtClean="0">
                <a:latin typeface="Century Gothic" pitchFamily="34" charset="0"/>
              </a:rPr>
              <a:t>Participants should record ideas on their CC Standard for Mathematical Practice handout </a:t>
            </a:r>
          </a:p>
          <a:p>
            <a:pPr marL="352650" indent="-352650">
              <a:spcBef>
                <a:spcPts val="1223"/>
              </a:spcBef>
              <a:spcAft>
                <a:spcPts val="1223"/>
              </a:spcAft>
              <a:buFont typeface="Arial" pitchFamily="34" charset="0"/>
              <a:buChar char="•"/>
            </a:pPr>
            <a:r>
              <a:rPr lang="en-US" dirty="0" smtClean="0">
                <a:latin typeface="Century Gothic" pitchFamily="34" charset="0"/>
              </a:rPr>
              <a:t>(click) </a:t>
            </a:r>
            <a:r>
              <a:rPr lang="en-US" i="1" dirty="0" smtClean="0">
                <a:latin typeface="Century Gothic" pitchFamily="34" charset="0"/>
              </a:rPr>
              <a:t>What</a:t>
            </a:r>
            <a:r>
              <a:rPr lang="en-US" i="1" baseline="0" dirty="0" smtClean="0">
                <a:latin typeface="Century Gothic" pitchFamily="34" charset="0"/>
              </a:rPr>
              <a:t> are some ways this quote relates to mathematical modeling, math practice 4?</a:t>
            </a:r>
            <a:endParaRPr lang="en-US" i="1" dirty="0" smtClean="0">
              <a:latin typeface="Century Gothic" pitchFamily="34" charset="0"/>
            </a:endParaRPr>
          </a:p>
        </p:txBody>
      </p:sp>
      <p:sp>
        <p:nvSpPr>
          <p:cNvPr id="4" name="Slide Number Placeholder 3"/>
          <p:cNvSpPr>
            <a:spLocks noGrp="1"/>
          </p:cNvSpPr>
          <p:nvPr>
            <p:ph type="sldNum" sz="quarter" idx="10"/>
          </p:nvPr>
        </p:nvSpPr>
        <p:spPr/>
        <p:txBody>
          <a:bodyPr/>
          <a:lstStyle/>
          <a:p>
            <a:fld id="{3EF990F2-87C7-4C88-B79D-CE33F2E31FE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1775" indent="-231775">
              <a:spcBef>
                <a:spcPts val="600"/>
              </a:spcBef>
              <a:spcAft>
                <a:spcPts val="600"/>
              </a:spcAft>
              <a:buFont typeface="Arial" pitchFamily="34" charset="0"/>
              <a:buChar char="•"/>
            </a:pPr>
            <a:r>
              <a:rPr lang="en-US" dirty="0" smtClean="0">
                <a:latin typeface="Century Gothic" pitchFamily="34" charset="0"/>
              </a:rPr>
              <a:t>Hidden slide with sample participant answers.</a:t>
            </a:r>
          </a:p>
          <a:p>
            <a:pPr marL="231775" indent="-231775">
              <a:spcBef>
                <a:spcPts val="600"/>
              </a:spcBef>
              <a:spcAft>
                <a:spcPts val="600"/>
              </a:spcAft>
              <a:buFont typeface="Arial" pitchFamily="34" charset="0"/>
              <a:buChar char="•"/>
            </a:pPr>
            <a:r>
              <a:rPr lang="en-US" dirty="0" smtClean="0">
                <a:latin typeface="Century Gothic" pitchFamily="34" charset="0"/>
              </a:rPr>
              <a:t>For facilitator use only.</a:t>
            </a:r>
          </a:p>
        </p:txBody>
      </p:sp>
      <p:sp>
        <p:nvSpPr>
          <p:cNvPr id="4" name="Slide Number Placeholder 3"/>
          <p:cNvSpPr>
            <a:spLocks noGrp="1"/>
          </p:cNvSpPr>
          <p:nvPr>
            <p:ph type="sldNum" sz="quarter" idx="10"/>
          </p:nvPr>
        </p:nvSpPr>
        <p:spPr/>
        <p:txBody>
          <a:bodyPr/>
          <a:lstStyle/>
          <a:p>
            <a:fld id="{3EF990F2-87C7-4C88-B79D-CE33F2E31FEA}"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1200"/>
              </a:spcBef>
              <a:spcAft>
                <a:spcPts val="1200"/>
              </a:spcAft>
              <a:defRPr/>
            </a:pPr>
            <a:r>
              <a:rPr lang="en-US" b="1" dirty="0" smtClean="0">
                <a:latin typeface="Century Gothic" pitchFamily="34" charset="0"/>
                <a:ea typeface="ヒラギノ角ゴ Pro W3" pitchFamily="5" charset="-128"/>
                <a:cs typeface="ヒラギノ角ゴ Pro W3" pitchFamily="5" charset="-128"/>
              </a:rPr>
              <a:t>Instructor Notes</a:t>
            </a:r>
            <a:r>
              <a:rPr lang="en-US" dirty="0" smtClean="0">
                <a:latin typeface="Century Gothic" pitchFamily="34" charset="0"/>
                <a:ea typeface="ヒラギノ角ゴ Pro W3" pitchFamily="5" charset="-128"/>
                <a:cs typeface="ヒラギノ角ゴ Pro W3" pitchFamily="5" charset="-128"/>
              </a:rPr>
              <a:t>:</a:t>
            </a:r>
            <a:r>
              <a:rPr lang="en-US" b="1" dirty="0" smtClean="0">
                <a:latin typeface="Century Gothic" pitchFamily="5" charset="0"/>
                <a:ea typeface="ヒラギノ角ゴ Pro W3" pitchFamily="5" charset="-128"/>
                <a:cs typeface="ヒラギノ角ゴ Pro W3" pitchFamily="5" charset="-128"/>
              </a:rPr>
              <a:t> 30 seconds</a:t>
            </a:r>
          </a:p>
          <a:p>
            <a:pPr marL="228600" indent="-228600">
              <a:spcBef>
                <a:spcPts val="1200"/>
              </a:spcBef>
              <a:spcAft>
                <a:spcPts val="1200"/>
              </a:spcAft>
              <a:buFont typeface="Arial" pitchFamily="34" charset="0"/>
              <a:buChar char="•"/>
              <a:defRPr/>
            </a:pPr>
            <a:r>
              <a:rPr lang="en-US" dirty="0" smtClean="0">
                <a:latin typeface="Century Gothic" pitchFamily="5" charset="0"/>
                <a:ea typeface="ヒラギノ角ゴ Pro W3" pitchFamily="5" charset="-128"/>
                <a:cs typeface="ヒラギノ角ゴ Pro W3" pitchFamily="5" charset="-128"/>
              </a:rPr>
              <a:t>Review slide</a:t>
            </a:r>
            <a:endParaRPr lang="en-US" dirty="0" smtClean="0">
              <a:latin typeface="Century Gothic" pitchFamily="34" charset="0"/>
              <a:ea typeface="ヒラギノ角ゴ Pro W3" pitchFamily="5" charset="-128"/>
              <a:cs typeface="ヒラギノ角ゴ Pro W3" pitchFamily="5" charset="-128"/>
            </a:endParaRPr>
          </a:p>
          <a:p>
            <a:endParaRPr lang="en-US" dirty="0"/>
          </a:p>
        </p:txBody>
      </p:sp>
      <p:sp>
        <p:nvSpPr>
          <p:cNvPr id="4" name="Slide Number Placeholder 3"/>
          <p:cNvSpPr>
            <a:spLocks noGrp="1"/>
          </p:cNvSpPr>
          <p:nvPr>
            <p:ph type="sldNum" sz="quarter" idx="10"/>
          </p:nvPr>
        </p:nvSpPr>
        <p:spPr/>
        <p:txBody>
          <a:bodyPr/>
          <a:lstStyle/>
          <a:p>
            <a:fld id="{3EF990F2-87C7-4C88-B79D-CE33F2E31FEA}"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1200"/>
              </a:spcBef>
              <a:spcAft>
                <a:spcPts val="1200"/>
              </a:spcAft>
              <a:defRPr/>
            </a:pPr>
            <a:r>
              <a:rPr lang="en-US" b="1" dirty="0" smtClean="0">
                <a:latin typeface="Century Gothic" pitchFamily="34" charset="0"/>
                <a:ea typeface="ヒラギノ角ゴ Pro W3" pitchFamily="5" charset="-128"/>
                <a:cs typeface="ヒラギノ角ゴ Pro W3" pitchFamily="5" charset="-128"/>
              </a:rPr>
              <a:t>Instructor Notes</a:t>
            </a:r>
            <a:r>
              <a:rPr lang="en-US" dirty="0" smtClean="0">
                <a:latin typeface="Century Gothic" pitchFamily="34" charset="0"/>
                <a:ea typeface="ヒラギノ角ゴ Pro W3" pitchFamily="5" charset="-128"/>
                <a:cs typeface="ヒラギノ角ゴ Pro W3" pitchFamily="5" charset="-128"/>
              </a:rPr>
              <a:t>:</a:t>
            </a:r>
            <a:r>
              <a:rPr lang="en-US" b="1" dirty="0" smtClean="0">
                <a:latin typeface="Century Gothic" pitchFamily="5" charset="0"/>
                <a:ea typeface="ヒラギノ角ゴ Pro W3" pitchFamily="5" charset="-128"/>
                <a:cs typeface="ヒラギノ角ゴ Pro W3" pitchFamily="5" charset="-128"/>
              </a:rPr>
              <a:t> 30 seconds</a:t>
            </a:r>
          </a:p>
          <a:p>
            <a:pPr marL="228600" indent="-228600">
              <a:spcBef>
                <a:spcPts val="1200"/>
              </a:spcBef>
              <a:spcAft>
                <a:spcPts val="1200"/>
              </a:spcAft>
              <a:buFont typeface="Arial" pitchFamily="34" charset="0"/>
              <a:buChar char="•"/>
              <a:defRPr/>
            </a:pPr>
            <a:r>
              <a:rPr lang="en-US" dirty="0" smtClean="0">
                <a:latin typeface="Century Gothic" pitchFamily="5" charset="0"/>
                <a:ea typeface="ヒラギノ角ゴ Pro W3" pitchFamily="5" charset="-128"/>
                <a:cs typeface="ヒラギノ角ゴ Pro W3" pitchFamily="5" charset="-128"/>
              </a:rPr>
              <a:t>Review slide</a:t>
            </a:r>
            <a:endParaRPr lang="en-US" dirty="0" smtClean="0">
              <a:latin typeface="Century Gothic" pitchFamily="34" charset="0"/>
              <a:ea typeface="ヒラギノ角ゴ Pro W3" pitchFamily="5" charset="-128"/>
              <a:cs typeface="ヒラギノ角ゴ Pro W3" pitchFamily="5" charset="-128"/>
            </a:endParaRPr>
          </a:p>
          <a:p>
            <a:endParaRPr lang="en-US" dirty="0"/>
          </a:p>
        </p:txBody>
      </p:sp>
      <p:sp>
        <p:nvSpPr>
          <p:cNvPr id="4" name="Slide Number Placeholder 3"/>
          <p:cNvSpPr>
            <a:spLocks noGrp="1"/>
          </p:cNvSpPr>
          <p:nvPr>
            <p:ph type="sldNum" sz="quarter" idx="10"/>
          </p:nvPr>
        </p:nvSpPr>
        <p:spPr/>
        <p:txBody>
          <a:bodyPr/>
          <a:lstStyle/>
          <a:p>
            <a:fld id="{3EF990F2-87C7-4C88-B79D-CE33F2E31FEA}"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1574" y="4415790"/>
            <a:ext cx="6387253" cy="4648200"/>
          </a:xfrm>
        </p:spPr>
        <p:txBody>
          <a:bodyPr>
            <a:noAutofit/>
          </a:bodyPr>
          <a:lstStyle/>
          <a:p>
            <a:pPr defTabSz="931774">
              <a:spcBef>
                <a:spcPts val="408"/>
              </a:spcBef>
              <a:spcAft>
                <a:spcPts val="408"/>
              </a:spcAft>
              <a:defRPr/>
            </a:pPr>
            <a:r>
              <a:rPr lang="en-US" b="1" dirty="0" smtClean="0">
                <a:latin typeface="Century Gothic" pitchFamily="34" charset="0"/>
                <a:ea typeface="ヒラギノ角ゴ Pro W3" pitchFamily="5" charset="-128"/>
                <a:cs typeface="ヒラギノ角ゴ Pro W3" pitchFamily="5" charset="-128"/>
              </a:rPr>
              <a:t>Instructor Notes</a:t>
            </a:r>
            <a:r>
              <a:rPr lang="en-US" dirty="0" smtClean="0">
                <a:latin typeface="Century Gothic" pitchFamily="34" charset="0"/>
                <a:ea typeface="ヒラギノ角ゴ Pro W3" pitchFamily="5" charset="-128"/>
                <a:cs typeface="ヒラギノ角ゴ Pro W3" pitchFamily="5" charset="-128"/>
              </a:rPr>
              <a:t>:</a:t>
            </a:r>
            <a:r>
              <a:rPr lang="en-US" b="1" dirty="0" smtClean="0">
                <a:latin typeface="Century Gothic" pitchFamily="5" charset="0"/>
                <a:ea typeface="ヒラギノ角ゴ Pro W3" pitchFamily="5" charset="-128"/>
                <a:cs typeface="ヒラギノ角ゴ Pro W3" pitchFamily="5" charset="-128"/>
              </a:rPr>
              <a:t> 2-3 minutes</a:t>
            </a:r>
            <a:endParaRPr lang="en-US" dirty="0" smtClean="0">
              <a:latin typeface="Century Gothic" pitchFamily="34" charset="0"/>
              <a:ea typeface="ヒラギノ角ゴ Pro W3" pitchFamily="5" charset="-128"/>
              <a:cs typeface="ヒラギノ角ゴ Pro W3" pitchFamily="5" charset="-128"/>
            </a:endParaRPr>
          </a:p>
          <a:p>
            <a:pPr marL="232943" indent="-232943">
              <a:spcBef>
                <a:spcPts val="408"/>
              </a:spcBef>
              <a:spcAft>
                <a:spcPts val="408"/>
              </a:spcAft>
              <a:buFont typeface="Arial" pitchFamily="34" charset="0"/>
              <a:buChar char="•"/>
            </a:pPr>
            <a:r>
              <a:rPr lang="en-US" dirty="0" smtClean="0">
                <a:latin typeface="Century Gothic" pitchFamily="34" charset="0"/>
              </a:rPr>
              <a:t>Possible observations:</a:t>
            </a:r>
          </a:p>
          <a:p>
            <a:pPr marL="698830" lvl="1" indent="-232943">
              <a:spcBef>
                <a:spcPts val="408"/>
              </a:spcBef>
              <a:spcAft>
                <a:spcPts val="408"/>
              </a:spcAft>
              <a:buFont typeface="Arial" pitchFamily="34" charset="0"/>
              <a:buChar char="•"/>
            </a:pPr>
            <a:r>
              <a:rPr lang="en-US" dirty="0" smtClean="0">
                <a:latin typeface="Century Gothic" pitchFamily="34" charset="0"/>
              </a:rPr>
              <a:t>Student would need to read through text and analyze two solution paths which requires perseverance. (MP1)</a:t>
            </a:r>
          </a:p>
          <a:p>
            <a:pPr marL="698830" lvl="1" indent="-232943">
              <a:spcBef>
                <a:spcPts val="408"/>
              </a:spcBef>
              <a:spcAft>
                <a:spcPts val="408"/>
              </a:spcAft>
              <a:buFont typeface="Arial" pitchFamily="34" charset="0"/>
              <a:buChar char="•"/>
            </a:pPr>
            <a:r>
              <a:rPr lang="en-US" dirty="0" smtClean="0">
                <a:latin typeface="Century Gothic" pitchFamily="34" charset="0"/>
              </a:rPr>
              <a:t>Students are asked to critique Pablo’s solution and explain their thinking. (MP3)</a:t>
            </a:r>
          </a:p>
          <a:p>
            <a:pPr marL="698830" lvl="1" indent="-232943">
              <a:spcBef>
                <a:spcPts val="408"/>
              </a:spcBef>
              <a:spcAft>
                <a:spcPts val="408"/>
              </a:spcAft>
              <a:buFont typeface="Arial" pitchFamily="34" charset="0"/>
              <a:buChar char="•"/>
            </a:pPr>
            <a:r>
              <a:rPr lang="en-US" dirty="0" smtClean="0">
                <a:latin typeface="Century Gothic" pitchFamily="34" charset="0"/>
              </a:rPr>
              <a:t>While not a real-world context, students need to understand the partial products area model that Pablo used in Method Z. (MP4)</a:t>
            </a:r>
            <a:endParaRPr lang="en-US" b="1" dirty="0" smtClean="0">
              <a:latin typeface="Century Gothic" pitchFamily="34" charset="0"/>
            </a:endParaRPr>
          </a:p>
        </p:txBody>
      </p:sp>
      <p:sp>
        <p:nvSpPr>
          <p:cNvPr id="4" name="Slide Number Placeholder 3"/>
          <p:cNvSpPr>
            <a:spLocks noGrp="1"/>
          </p:cNvSpPr>
          <p:nvPr>
            <p:ph type="sldNum" sz="quarter" idx="10"/>
          </p:nvPr>
        </p:nvSpPr>
        <p:spPr/>
        <p:txBody>
          <a:bodyPr/>
          <a:lstStyle/>
          <a:p>
            <a:fld id="{3EF990F2-87C7-4C88-B79D-CE33F2E31FEA}"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nSpc>
                <a:spcPct val="120000"/>
              </a:lnSpc>
              <a:spcBef>
                <a:spcPts val="600"/>
              </a:spcBef>
              <a:spcAft>
                <a:spcPts val="600"/>
              </a:spcAft>
              <a:defRPr/>
            </a:pPr>
            <a:r>
              <a:rPr lang="en-US" b="1" dirty="0" smtClean="0">
                <a:latin typeface="Century Gothic" pitchFamily="34" charset="0"/>
                <a:ea typeface="ヒラギノ角ゴ Pro W3" pitchFamily="5" charset="-128"/>
                <a:cs typeface="ヒラギノ角ゴ Pro W3" pitchFamily="5" charset="-128"/>
              </a:rPr>
              <a:t>Instructor Notes</a:t>
            </a:r>
            <a:r>
              <a:rPr lang="en-US" dirty="0" smtClean="0">
                <a:latin typeface="Century Gothic" pitchFamily="34" charset="0"/>
                <a:ea typeface="ヒラギノ角ゴ Pro W3" pitchFamily="5" charset="-128"/>
                <a:cs typeface="ヒラギノ角ゴ Pro W3" pitchFamily="5" charset="-128"/>
              </a:rPr>
              <a:t>:</a:t>
            </a:r>
            <a:r>
              <a:rPr lang="en-US" b="1" dirty="0" smtClean="0">
                <a:latin typeface="Century Gothic" pitchFamily="5" charset="0"/>
                <a:ea typeface="ヒラギノ角ゴ Pro W3" pitchFamily="5" charset="-128"/>
                <a:cs typeface="ヒラギノ角ゴ Pro W3" pitchFamily="5" charset="-128"/>
              </a:rPr>
              <a:t> 1 minute</a:t>
            </a:r>
          </a:p>
          <a:p>
            <a:pPr marL="228600" indent="-228600">
              <a:lnSpc>
                <a:spcPct val="120000"/>
              </a:lnSpc>
              <a:spcBef>
                <a:spcPts val="600"/>
              </a:spcBef>
              <a:spcAft>
                <a:spcPts val="600"/>
              </a:spcAft>
              <a:buFont typeface="Arial" pitchFamily="34" charset="0"/>
              <a:buChar char="•"/>
            </a:pPr>
            <a:r>
              <a:rPr lang="en-US" i="1" dirty="0" smtClean="0">
                <a:latin typeface="Century Gothic" pitchFamily="5" charset="0"/>
                <a:ea typeface="ヒラギノ角ゴ Pro W3" pitchFamily="5" charset="-128"/>
                <a:cs typeface="ヒラギノ角ゴ Pro W3" pitchFamily="5" charset="-128"/>
              </a:rPr>
              <a:t>Listed are the 2013-14 District math goals for schools.  Our work in this session will be guided these objectives.</a:t>
            </a:r>
          </a:p>
          <a:p>
            <a:pPr marL="228600" indent="-228600">
              <a:lnSpc>
                <a:spcPct val="120000"/>
              </a:lnSpc>
              <a:spcBef>
                <a:spcPts val="600"/>
              </a:spcBef>
              <a:spcAft>
                <a:spcPts val="600"/>
              </a:spcAft>
              <a:buFont typeface="Arial" pitchFamily="34" charset="0"/>
              <a:buChar char="•"/>
            </a:pPr>
            <a:r>
              <a:rPr lang="en-US" dirty="0" smtClean="0">
                <a:latin typeface="Century Gothic" pitchFamily="5" charset="0"/>
                <a:ea typeface="ヒラギノ角ゴ Pro W3" pitchFamily="5" charset="-128"/>
                <a:cs typeface="ヒラギノ角ゴ Pro W3" pitchFamily="5" charset="-128"/>
              </a:rPr>
              <a:t>Review slide</a:t>
            </a:r>
          </a:p>
          <a:p>
            <a:pPr marL="228600" indent="-228600">
              <a:lnSpc>
                <a:spcPct val="120000"/>
              </a:lnSpc>
              <a:spcBef>
                <a:spcPts val="600"/>
              </a:spcBef>
              <a:spcAft>
                <a:spcPts val="600"/>
              </a:spcAft>
              <a:buFont typeface="Arial" pitchFamily="34" charset="0"/>
              <a:buChar char="•"/>
            </a:pPr>
            <a:r>
              <a:rPr lang="en-US" i="1" dirty="0" smtClean="0">
                <a:latin typeface="Century Gothic" pitchFamily="5" charset="0"/>
                <a:ea typeface="ヒラギノ角ゴ Pro W3" pitchFamily="5" charset="-128"/>
                <a:cs typeface="ヒラギノ角ゴ Pro W3" pitchFamily="5" charset="-128"/>
              </a:rPr>
              <a:t>Primarily we’ll be focusing on the cycle of plan, deliver, reflect, &amp; revise. Jay </a:t>
            </a:r>
            <a:r>
              <a:rPr lang="en-US" i="1" dirty="0" err="1" smtClean="0">
                <a:latin typeface="Century Gothic" pitchFamily="5" charset="0"/>
                <a:ea typeface="ヒラギノ角ゴ Pro W3" pitchFamily="5" charset="-128"/>
                <a:cs typeface="ヒラギノ角ゴ Pro W3" pitchFamily="5" charset="-128"/>
              </a:rPr>
              <a:t>McTighe</a:t>
            </a:r>
            <a:r>
              <a:rPr lang="en-US" i="1" dirty="0" smtClean="0">
                <a:latin typeface="Century Gothic" pitchFamily="5" charset="0"/>
                <a:ea typeface="ヒラギノ角ゴ Pro W3" pitchFamily="5" charset="-128"/>
                <a:cs typeface="ヒラギノ角ゴ Pro W3" pitchFamily="5" charset="-128"/>
              </a:rPr>
              <a:t> and Grant Wiggins (Understanding by Design - </a:t>
            </a:r>
            <a:r>
              <a:rPr lang="en-US" i="1" dirty="0" err="1" smtClean="0">
                <a:latin typeface="Century Gothic" pitchFamily="5" charset="0"/>
                <a:ea typeface="ヒラギノ角ゴ Pro W3" pitchFamily="5" charset="-128"/>
                <a:cs typeface="ヒラギノ角ゴ Pro W3" pitchFamily="5" charset="-128"/>
              </a:rPr>
              <a:t>UbD</a:t>
            </a:r>
            <a:r>
              <a:rPr lang="en-US" i="1" dirty="0" smtClean="0">
                <a:latin typeface="Century Gothic" pitchFamily="5" charset="0"/>
                <a:ea typeface="ヒラギノ角ゴ Pro W3" pitchFamily="5" charset="-128"/>
                <a:cs typeface="ヒラギノ角ゴ Pro W3" pitchFamily="5" charset="-128"/>
              </a:rPr>
              <a:t>), cite </a:t>
            </a:r>
            <a:r>
              <a:rPr lang="en-US" b="1" i="1" dirty="0" smtClean="0">
                <a:latin typeface="Century Gothic" pitchFamily="5" charset="0"/>
                <a:ea typeface="ヒラギノ角ゴ Pro W3" pitchFamily="5" charset="-128"/>
                <a:cs typeface="ヒラギノ角ゴ Pro W3" pitchFamily="5" charset="-128"/>
              </a:rPr>
              <a:t>identifying desired results </a:t>
            </a:r>
            <a:r>
              <a:rPr lang="en-US" i="1" dirty="0" smtClean="0">
                <a:latin typeface="Century Gothic" pitchFamily="5" charset="0"/>
                <a:ea typeface="ヒラギノ角ゴ Pro W3" pitchFamily="5" charset="-128"/>
                <a:cs typeface="ヒラギノ角ゴ Pro W3" pitchFamily="5" charset="-128"/>
              </a:rPr>
              <a:t>as the first of three stages in strategic backwards planning.  Today we’ll be working to understand the standards, our desired results.</a:t>
            </a:r>
            <a:endParaRPr lang="en-US" dirty="0" smtClean="0">
              <a:latin typeface="Century Gothic" pitchFamily="5" charset="0"/>
              <a:ea typeface="ヒラギノ角ゴ Pro W3" pitchFamily="5" charset="-128"/>
              <a:cs typeface="ヒラギノ角ゴ Pro W3" pitchFamily="5" charset="-128"/>
            </a:endParaRPr>
          </a:p>
          <a:p>
            <a:pPr marL="228600" indent="-228600">
              <a:lnSpc>
                <a:spcPct val="120000"/>
              </a:lnSpc>
              <a:spcBef>
                <a:spcPts val="200"/>
              </a:spcBef>
              <a:spcAft>
                <a:spcPts val="200"/>
              </a:spcAft>
              <a:defRPr/>
            </a:pPr>
            <a:r>
              <a:rPr lang="en-US" b="1" dirty="0" smtClean="0">
                <a:latin typeface="Century Gothic" pitchFamily="34" charset="0"/>
                <a:ea typeface="ヒラギノ角ゴ Pro W3" pitchFamily="5" charset="-128"/>
                <a:cs typeface="ヒラギノ角ゴ Pro W3" pitchFamily="5" charset="-128"/>
              </a:rPr>
              <a:t>Additional Facilitator Information:</a:t>
            </a:r>
          </a:p>
          <a:p>
            <a:pPr marL="228600" indent="-228600">
              <a:lnSpc>
                <a:spcPct val="120000"/>
              </a:lnSpc>
              <a:spcBef>
                <a:spcPts val="200"/>
              </a:spcBef>
              <a:spcAft>
                <a:spcPts val="200"/>
              </a:spcAft>
              <a:buFont typeface="Arial" pitchFamily="34" charset="0"/>
              <a:buChar char="•"/>
              <a:defRPr/>
            </a:pPr>
            <a:r>
              <a:rPr lang="en-US" b="1" dirty="0" smtClean="0">
                <a:latin typeface="Century Gothic" pitchFamily="34" charset="0"/>
              </a:rPr>
              <a:t>Focus</a:t>
            </a:r>
            <a:r>
              <a:rPr lang="en-US" dirty="0" smtClean="0">
                <a:latin typeface="Century Gothic" pitchFamily="34" charset="0"/>
              </a:rPr>
              <a:t>: Instruction is focused on grade level standards. </a:t>
            </a:r>
          </a:p>
          <a:p>
            <a:pPr marL="685800" lvl="1" indent="-228600">
              <a:lnSpc>
                <a:spcPct val="120000"/>
              </a:lnSpc>
              <a:spcBef>
                <a:spcPts val="200"/>
              </a:spcBef>
              <a:spcAft>
                <a:spcPts val="200"/>
              </a:spcAft>
              <a:buFont typeface="Arial" pitchFamily="34" charset="0"/>
              <a:buChar char="•"/>
              <a:defRPr/>
            </a:pPr>
            <a:r>
              <a:rPr lang="en-US" dirty="0" smtClean="0">
                <a:latin typeface="Century Gothic" pitchFamily="34" charset="0"/>
              </a:rPr>
              <a:t>Phil </a:t>
            </a:r>
            <a:r>
              <a:rPr lang="en-US" dirty="0" err="1" smtClean="0">
                <a:latin typeface="Century Gothic" pitchFamily="34" charset="0"/>
              </a:rPr>
              <a:t>Daro</a:t>
            </a:r>
            <a:r>
              <a:rPr lang="en-US" dirty="0" smtClean="0">
                <a:latin typeface="Century Gothic" pitchFamily="34" charset="0"/>
              </a:rPr>
              <a:t> on Focus in Math </a:t>
            </a:r>
            <a:r>
              <a:rPr lang="en-US" dirty="0" smtClean="0">
                <a:latin typeface="Century Gothic" pitchFamily="34" charset="0"/>
                <a:hlinkClick r:id="rId3"/>
              </a:rPr>
              <a:t>http://vimeo.com/45730600</a:t>
            </a:r>
            <a:r>
              <a:rPr lang="en-US" dirty="0" smtClean="0">
                <a:latin typeface="Century Gothic" pitchFamily="34" charset="0"/>
              </a:rPr>
              <a:t> </a:t>
            </a:r>
          </a:p>
          <a:p>
            <a:pPr marL="685800" lvl="1" indent="-228600">
              <a:lnSpc>
                <a:spcPct val="120000"/>
              </a:lnSpc>
              <a:spcBef>
                <a:spcPts val="200"/>
              </a:spcBef>
              <a:spcAft>
                <a:spcPts val="200"/>
              </a:spcAft>
              <a:buFont typeface="Arial" pitchFamily="34" charset="0"/>
              <a:buChar char="•"/>
              <a:defRPr/>
            </a:pPr>
            <a:r>
              <a:rPr lang="en-US" dirty="0" smtClean="0">
                <a:latin typeface="Century Gothic" pitchFamily="34" charset="0"/>
              </a:rPr>
              <a:t>The Importance of Focus </a:t>
            </a:r>
            <a:r>
              <a:rPr lang="en-US" dirty="0" smtClean="0">
                <a:latin typeface="Century Gothic" pitchFamily="34" charset="0"/>
                <a:hlinkClick r:id="rId4"/>
              </a:rPr>
              <a:t>http://www.youtube.com/watch?v=2rje1NOgHWs&amp;list=PLD7F4C7DE7CB3D2E6</a:t>
            </a:r>
            <a:r>
              <a:rPr lang="en-US" dirty="0" smtClean="0">
                <a:latin typeface="Century Gothic" pitchFamily="34" charset="0"/>
              </a:rPr>
              <a:t> </a:t>
            </a:r>
          </a:p>
          <a:p>
            <a:pPr marL="228600" indent="-228600">
              <a:lnSpc>
                <a:spcPct val="120000"/>
              </a:lnSpc>
              <a:spcBef>
                <a:spcPts val="200"/>
              </a:spcBef>
              <a:spcAft>
                <a:spcPts val="200"/>
              </a:spcAft>
              <a:buFont typeface="Arial" pitchFamily="34" charset="0"/>
              <a:buChar char="•"/>
              <a:defRPr/>
            </a:pPr>
            <a:r>
              <a:rPr lang="en-US" b="1" dirty="0" smtClean="0">
                <a:latin typeface="Century Gothic" pitchFamily="34" charset="0"/>
              </a:rPr>
              <a:t>Coherence: </a:t>
            </a:r>
            <a:r>
              <a:rPr lang="en-US" dirty="0" smtClean="0">
                <a:latin typeface="Century Gothic" pitchFamily="34" charset="0"/>
              </a:rPr>
              <a:t>Instruction should be attentive to learning across grades and linking major topics within grades.</a:t>
            </a:r>
          </a:p>
          <a:p>
            <a:pPr marL="228600" indent="-228600">
              <a:lnSpc>
                <a:spcPct val="120000"/>
              </a:lnSpc>
              <a:spcBef>
                <a:spcPts val="200"/>
              </a:spcBef>
              <a:spcAft>
                <a:spcPts val="200"/>
              </a:spcAft>
              <a:buFont typeface="Arial" pitchFamily="34" charset="0"/>
              <a:buChar char="•"/>
              <a:defRPr/>
            </a:pPr>
            <a:r>
              <a:rPr lang="en-US" b="1" dirty="0" smtClean="0">
                <a:latin typeface="Century Gothic" pitchFamily="34" charset="0"/>
              </a:rPr>
              <a:t>Rigor</a:t>
            </a:r>
            <a:r>
              <a:rPr lang="en-US" dirty="0" smtClean="0">
                <a:latin typeface="Century Gothic" pitchFamily="34" charset="0"/>
              </a:rPr>
              <a:t>: In major topics, pursue with equal intensity conceptual understanding, procedural skill and fluency, and applications.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EF990F2-87C7-4C88-B79D-CE33F2E31FE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1574" y="4415790"/>
            <a:ext cx="6387253" cy="4648200"/>
          </a:xfrm>
        </p:spPr>
        <p:txBody>
          <a:bodyPr>
            <a:noAutofit/>
          </a:bodyPr>
          <a:lstStyle/>
          <a:p>
            <a:pPr defTabSz="931774">
              <a:spcBef>
                <a:spcPts val="408"/>
              </a:spcBef>
              <a:spcAft>
                <a:spcPts val="408"/>
              </a:spcAft>
              <a:defRPr/>
            </a:pPr>
            <a:r>
              <a:rPr lang="en-US" b="1" dirty="0" smtClean="0">
                <a:latin typeface="Century Gothic" pitchFamily="34" charset="0"/>
                <a:ea typeface="ヒラギノ角ゴ Pro W3" pitchFamily="5" charset="-128"/>
                <a:cs typeface="ヒラギノ角ゴ Pro W3" pitchFamily="5" charset="-128"/>
              </a:rPr>
              <a:t>Instructor Notes</a:t>
            </a:r>
            <a:r>
              <a:rPr lang="en-US" dirty="0" smtClean="0">
                <a:latin typeface="Century Gothic" pitchFamily="34" charset="0"/>
                <a:ea typeface="ヒラギノ角ゴ Pro W3" pitchFamily="5" charset="-128"/>
                <a:cs typeface="ヒラギノ角ゴ Pro W3" pitchFamily="5" charset="-128"/>
              </a:rPr>
              <a:t>:</a:t>
            </a:r>
            <a:r>
              <a:rPr lang="en-US" b="1" dirty="0" smtClean="0">
                <a:latin typeface="Century Gothic" pitchFamily="5" charset="0"/>
                <a:ea typeface="ヒラギノ角ゴ Pro W3" pitchFamily="5" charset="-128"/>
                <a:cs typeface="ヒラギノ角ゴ Pro W3" pitchFamily="5" charset="-128"/>
              </a:rPr>
              <a:t> 2-3 minutes</a:t>
            </a:r>
            <a:endParaRPr lang="en-US" dirty="0" smtClean="0">
              <a:latin typeface="Century Gothic" pitchFamily="34" charset="0"/>
              <a:ea typeface="ヒラギノ角ゴ Pro W3" pitchFamily="5" charset="-128"/>
              <a:cs typeface="ヒラギノ角ゴ Pro W3" pitchFamily="5" charset="-128"/>
            </a:endParaRPr>
          </a:p>
          <a:p>
            <a:pPr marL="232943" indent="-232943">
              <a:spcBef>
                <a:spcPts val="408"/>
              </a:spcBef>
              <a:spcAft>
                <a:spcPts val="408"/>
              </a:spcAft>
              <a:buFont typeface="Arial" pitchFamily="34" charset="0"/>
              <a:buChar char="•"/>
            </a:pPr>
            <a:r>
              <a:rPr lang="en-US" dirty="0" smtClean="0">
                <a:latin typeface="Century Gothic" pitchFamily="34" charset="0"/>
              </a:rPr>
              <a:t>Possible observations:</a:t>
            </a:r>
          </a:p>
          <a:p>
            <a:pPr marL="698830" lvl="1" indent="-232943">
              <a:spcBef>
                <a:spcPts val="408"/>
              </a:spcBef>
              <a:spcAft>
                <a:spcPts val="408"/>
              </a:spcAft>
              <a:buFont typeface="Arial" pitchFamily="34" charset="0"/>
              <a:buChar char="•"/>
            </a:pPr>
            <a:r>
              <a:rPr lang="en-US" dirty="0" smtClean="0">
                <a:latin typeface="Century Gothic" pitchFamily="34" charset="0"/>
              </a:rPr>
              <a:t>Students need to talk about each other’s thinking (not just their own), and eventually write about it. (MP3)</a:t>
            </a:r>
          </a:p>
          <a:p>
            <a:pPr marL="698830" lvl="1" indent="-232943">
              <a:spcBef>
                <a:spcPts val="408"/>
              </a:spcBef>
              <a:spcAft>
                <a:spcPts val="408"/>
              </a:spcAft>
              <a:buFont typeface="Arial" pitchFamily="34" charset="0"/>
              <a:buChar char="•"/>
            </a:pPr>
            <a:r>
              <a:rPr lang="en-US" dirty="0" smtClean="0">
                <a:latin typeface="Century Gothic" pitchFamily="34" charset="0"/>
              </a:rPr>
              <a:t>English learners need to get time, encouragement, and support – from other students/teacher – in using academic language. Support need to include scaffolds such as sentence frames, multiple choice oral responses, and reference to diagrams, and other representations. (MP3, MP4, MP6)</a:t>
            </a:r>
          </a:p>
          <a:p>
            <a:pPr marL="698830" lvl="1" indent="-232943">
              <a:spcBef>
                <a:spcPts val="408"/>
              </a:spcBef>
              <a:spcAft>
                <a:spcPts val="408"/>
              </a:spcAft>
              <a:buFont typeface="Arial" pitchFamily="34" charset="0"/>
              <a:buChar char="•"/>
            </a:pPr>
            <a:r>
              <a:rPr lang="en-US" dirty="0" smtClean="0">
                <a:latin typeface="Century Gothic" pitchFamily="34" charset="0"/>
              </a:rPr>
              <a:t>Student work needs to include revisions, especially </a:t>
            </a:r>
            <a:r>
              <a:rPr lang="en-US" i="1" dirty="0" smtClean="0">
                <a:latin typeface="Century Gothic" pitchFamily="34" charset="0"/>
              </a:rPr>
              <a:t>revised explanations and </a:t>
            </a:r>
            <a:r>
              <a:rPr lang="en-US" dirty="0" smtClean="0">
                <a:latin typeface="Century Gothic" pitchFamily="34" charset="0"/>
              </a:rPr>
              <a:t>justifications.  Misconceptions as well as correct solutions need to be critiqued. (MP1, MP3)</a:t>
            </a:r>
          </a:p>
          <a:p>
            <a:pPr marL="698830" lvl="1" indent="-232943">
              <a:spcBef>
                <a:spcPts val="408"/>
              </a:spcBef>
              <a:spcAft>
                <a:spcPts val="408"/>
              </a:spcAft>
              <a:buFont typeface="Arial" pitchFamily="34" charset="0"/>
              <a:buChar char="•"/>
            </a:pPr>
            <a:r>
              <a:rPr lang="en-US" dirty="0" smtClean="0">
                <a:latin typeface="Century Gothic" pitchFamily="34" charset="0"/>
              </a:rPr>
              <a:t>Multiple solution paths to problems need to be elicited from students. (MP1)</a:t>
            </a:r>
          </a:p>
          <a:p>
            <a:pPr marL="698830" lvl="1" indent="-232943">
              <a:spcBef>
                <a:spcPts val="408"/>
              </a:spcBef>
              <a:spcAft>
                <a:spcPts val="408"/>
              </a:spcAft>
              <a:buFont typeface="Arial" pitchFamily="34" charset="0"/>
              <a:buChar char="•"/>
            </a:pPr>
            <a:r>
              <a:rPr lang="en-US" dirty="0" smtClean="0">
                <a:latin typeface="Century Gothic" pitchFamily="34" charset="0"/>
              </a:rPr>
              <a:t>A conceptual understanding of multiplication based on place value is needed in grade 4. (MP7)</a:t>
            </a:r>
            <a:endParaRPr lang="en-US" b="1" dirty="0" smtClean="0">
              <a:latin typeface="Century Gothic" pitchFamily="34" charset="0"/>
            </a:endParaRPr>
          </a:p>
        </p:txBody>
      </p:sp>
      <p:sp>
        <p:nvSpPr>
          <p:cNvPr id="4" name="Slide Number Placeholder 3"/>
          <p:cNvSpPr>
            <a:spLocks noGrp="1"/>
          </p:cNvSpPr>
          <p:nvPr>
            <p:ph type="sldNum" sz="quarter" idx="10"/>
          </p:nvPr>
        </p:nvSpPr>
        <p:spPr/>
        <p:txBody>
          <a:bodyPr/>
          <a:lstStyle/>
          <a:p>
            <a:fld id="{3EF990F2-87C7-4C88-B79D-CE33F2E31FEA}"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1200"/>
              </a:spcBef>
              <a:spcAft>
                <a:spcPts val="1200"/>
              </a:spcAft>
              <a:defRPr/>
            </a:pPr>
            <a:r>
              <a:rPr lang="en-US" b="1" dirty="0" smtClean="0">
                <a:latin typeface="Century Gothic" pitchFamily="34" charset="0"/>
                <a:ea typeface="ヒラギノ角ゴ Pro W3" pitchFamily="5" charset="-128"/>
                <a:cs typeface="ヒラギノ角ゴ Pro W3" pitchFamily="5" charset="-128"/>
              </a:rPr>
              <a:t>Instructor Notes</a:t>
            </a:r>
            <a:r>
              <a:rPr lang="en-US" dirty="0" smtClean="0">
                <a:latin typeface="Century Gothic" pitchFamily="34" charset="0"/>
                <a:ea typeface="ヒラギノ角ゴ Pro W3" pitchFamily="5" charset="-128"/>
                <a:cs typeface="ヒラギノ角ゴ Pro W3" pitchFamily="5" charset="-128"/>
              </a:rPr>
              <a:t>:</a:t>
            </a:r>
            <a:r>
              <a:rPr lang="en-US" b="1" dirty="0" smtClean="0">
                <a:latin typeface="Century Gothic" pitchFamily="5" charset="0"/>
                <a:ea typeface="ヒラギノ角ゴ Pro W3" pitchFamily="5" charset="-128"/>
                <a:cs typeface="ヒラギノ角ゴ Pro W3" pitchFamily="5" charset="-128"/>
              </a:rPr>
              <a:t> 30 seconds</a:t>
            </a:r>
          </a:p>
          <a:p>
            <a:pPr marL="228600" indent="-228600">
              <a:spcBef>
                <a:spcPts val="1200"/>
              </a:spcBef>
              <a:spcAft>
                <a:spcPts val="1200"/>
              </a:spcAft>
              <a:buFont typeface="Arial" pitchFamily="34" charset="0"/>
              <a:buChar char="•"/>
              <a:defRPr/>
            </a:pPr>
            <a:r>
              <a:rPr lang="en-US" dirty="0" smtClean="0">
                <a:latin typeface="Century Gothic" pitchFamily="5" charset="0"/>
                <a:ea typeface="ヒラギノ角ゴ Pro W3" pitchFamily="5" charset="-128"/>
                <a:cs typeface="ヒラギノ角ゴ Pro W3" pitchFamily="5" charset="-128"/>
              </a:rPr>
              <a:t>Here are some fun visuals for each of the Standards for Mathematical Practice.  If you Google “</a:t>
            </a:r>
            <a:r>
              <a:rPr lang="en-US" b="1" dirty="0" smtClean="0">
                <a:latin typeface="Century Gothic" pitchFamily="5" charset="0"/>
                <a:ea typeface="ヒラギノ角ゴ Pro W3" pitchFamily="5" charset="-128"/>
                <a:cs typeface="ヒラギノ角ゴ Pro W3" pitchFamily="5" charset="-128"/>
              </a:rPr>
              <a:t>Jordan School District Mathematical Practices</a:t>
            </a:r>
            <a:r>
              <a:rPr lang="en-US" dirty="0" smtClean="0">
                <a:latin typeface="Century Gothic" pitchFamily="5" charset="0"/>
                <a:ea typeface="ヒラギノ角ゴ Pro W3" pitchFamily="5" charset="-128"/>
                <a:cs typeface="ヒラギノ角ゴ Pro W3" pitchFamily="5" charset="-128"/>
              </a:rPr>
              <a:t>,” you’ll find a link to these kid-friendly representations.</a:t>
            </a:r>
          </a:p>
          <a:p>
            <a:pPr marL="228600" indent="-228600">
              <a:spcBef>
                <a:spcPts val="1200"/>
              </a:spcBef>
              <a:spcAft>
                <a:spcPts val="1200"/>
              </a:spcAft>
              <a:buFont typeface="Arial" pitchFamily="34" charset="0"/>
              <a:buChar char="•"/>
              <a:defRPr/>
            </a:pPr>
            <a:r>
              <a:rPr lang="en-US" dirty="0" smtClean="0">
                <a:latin typeface="Century Gothic" pitchFamily="34" charset="0"/>
                <a:hlinkClick r:id="rId3"/>
              </a:rPr>
              <a:t>http://elemmath.jordandistrict.org/mathematical-practices-by-standard/</a:t>
            </a:r>
            <a:r>
              <a:rPr lang="en-US" dirty="0" smtClean="0">
                <a:latin typeface="Century Gothic" pitchFamily="34" charset="0"/>
              </a:rPr>
              <a:t> </a:t>
            </a:r>
            <a:endParaRPr lang="en-US" dirty="0">
              <a:latin typeface="Century Gothic" pitchFamily="34" charset="0"/>
            </a:endParaRPr>
          </a:p>
        </p:txBody>
      </p:sp>
      <p:sp>
        <p:nvSpPr>
          <p:cNvPr id="4" name="Slide Number Placeholder 3"/>
          <p:cNvSpPr>
            <a:spLocks noGrp="1"/>
          </p:cNvSpPr>
          <p:nvPr>
            <p:ph type="sldNum" sz="quarter" idx="10"/>
          </p:nvPr>
        </p:nvSpPr>
        <p:spPr/>
        <p:txBody>
          <a:bodyPr/>
          <a:lstStyle/>
          <a:p>
            <a:fld id="{3EF990F2-87C7-4C88-B79D-CE33F2E31FEA}"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408"/>
              </a:spcBef>
              <a:spcAft>
                <a:spcPts val="408"/>
              </a:spcAft>
              <a:defRPr/>
            </a:pPr>
            <a:r>
              <a:rPr lang="en-US" b="1" dirty="0" smtClean="0">
                <a:latin typeface="Century Gothic" pitchFamily="34" charset="0"/>
                <a:ea typeface="ヒラギノ角ゴ Pro W3" pitchFamily="5" charset="-128"/>
                <a:cs typeface="ヒラギノ角ゴ Pro W3" pitchFamily="5" charset="-128"/>
              </a:rPr>
              <a:t>Instructor Notes</a:t>
            </a:r>
            <a:r>
              <a:rPr lang="en-US" dirty="0" smtClean="0">
                <a:latin typeface="Century Gothic" pitchFamily="34" charset="0"/>
                <a:ea typeface="ヒラギノ角ゴ Pro W3" pitchFamily="5" charset="-128"/>
                <a:cs typeface="ヒラギノ角ゴ Pro W3" pitchFamily="5" charset="-128"/>
              </a:rPr>
              <a:t>:</a:t>
            </a:r>
            <a:r>
              <a:rPr lang="en-US" b="1" dirty="0" smtClean="0">
                <a:latin typeface="Century Gothic" pitchFamily="34" charset="0"/>
                <a:ea typeface="ヒラギノ角ゴ Pro W3" pitchFamily="5" charset="-128"/>
                <a:cs typeface="ヒラギノ角ゴ Pro W3" pitchFamily="5" charset="-128"/>
              </a:rPr>
              <a:t> 30 seconds</a:t>
            </a:r>
            <a:endParaRPr lang="en-US" dirty="0" smtClean="0">
              <a:latin typeface="Century Gothic" pitchFamily="34" charset="0"/>
              <a:ea typeface="ヒラギノ角ゴ Pro W3" pitchFamily="5" charset="-128"/>
              <a:cs typeface="ヒラギノ角ゴ Pro W3" pitchFamily="5" charset="-128"/>
            </a:endParaRPr>
          </a:p>
          <a:p>
            <a:pPr marL="232943" indent="-232943" defTabSz="931774">
              <a:spcBef>
                <a:spcPts val="408"/>
              </a:spcBef>
              <a:spcAft>
                <a:spcPts val="408"/>
              </a:spcAft>
              <a:buFont typeface="Arial" pitchFamily="34" charset="0"/>
              <a:buChar char="•"/>
              <a:defRPr/>
            </a:pPr>
            <a:r>
              <a:rPr lang="en-US" dirty="0" smtClean="0">
                <a:latin typeface="Century Gothic" pitchFamily="34" charset="0"/>
              </a:rPr>
              <a:t>One of the District 2013-14 math goals is to continue to understand and use the Common Core instructional shift “</a:t>
            </a:r>
            <a:r>
              <a:rPr lang="en-US" b="1" dirty="0" smtClean="0">
                <a:solidFill>
                  <a:srgbClr val="0066FF"/>
                </a:solidFill>
                <a:latin typeface="Century Gothic" pitchFamily="34" charset="0"/>
              </a:rPr>
              <a:t>Focus.</a:t>
            </a:r>
            <a:r>
              <a:rPr lang="en-US" dirty="0" smtClean="0">
                <a:latin typeface="Century Gothic" pitchFamily="34" charset="0"/>
              </a:rPr>
              <a:t>”</a:t>
            </a:r>
          </a:p>
          <a:p>
            <a:pPr marL="232943" indent="-232943" defTabSz="931774">
              <a:spcBef>
                <a:spcPts val="408"/>
              </a:spcBef>
              <a:spcAft>
                <a:spcPts val="408"/>
              </a:spcAft>
              <a:buFont typeface="Arial" pitchFamily="34" charset="0"/>
              <a:buChar char="•"/>
              <a:defRPr/>
            </a:pPr>
            <a:r>
              <a:rPr lang="en-US" dirty="0" smtClean="0">
                <a:solidFill>
                  <a:schemeClr val="tx1">
                    <a:lumMod val="95000"/>
                    <a:lumOff val="5000"/>
                  </a:schemeClr>
                </a:solidFill>
                <a:latin typeface="Century Gothic" pitchFamily="34" charset="0"/>
                <a:sym typeface="Arial" charset="0"/>
              </a:rPr>
              <a:t>Focus</a:t>
            </a:r>
            <a:r>
              <a:rPr lang="en-US" baseline="0" dirty="0" smtClean="0">
                <a:solidFill>
                  <a:schemeClr val="tx1">
                    <a:lumMod val="95000"/>
                    <a:lumOff val="5000"/>
                  </a:schemeClr>
                </a:solidFill>
                <a:latin typeface="Century Gothic" pitchFamily="34" charset="0"/>
                <a:sym typeface="Arial" charset="0"/>
              </a:rPr>
              <a:t> is about s</a:t>
            </a:r>
            <a:r>
              <a:rPr lang="en-US" dirty="0" smtClean="0">
                <a:solidFill>
                  <a:schemeClr val="tx1">
                    <a:lumMod val="95000"/>
                    <a:lumOff val="5000"/>
                  </a:schemeClr>
                </a:solidFill>
                <a:latin typeface="Century Gothic" pitchFamily="34" charset="0"/>
                <a:sym typeface="Arial" charset="0"/>
              </a:rPr>
              <a:t>ignificantly narrowing the scope of content and deepening how time and energy is spent in the math classroom.</a:t>
            </a:r>
          </a:p>
          <a:p>
            <a:pPr marL="232943" indent="-232943" defTabSz="931774">
              <a:spcBef>
                <a:spcPts val="408"/>
              </a:spcBef>
              <a:spcAft>
                <a:spcPts val="408"/>
              </a:spcAft>
              <a:buFont typeface="Arial" pitchFamily="34" charset="0"/>
              <a:buChar char="•"/>
              <a:defRPr/>
            </a:pPr>
            <a:r>
              <a:rPr lang="en-US" dirty="0" smtClean="0">
                <a:latin typeface="Century Gothic" pitchFamily="34" charset="0"/>
              </a:rPr>
              <a:t>Review slide</a:t>
            </a:r>
            <a:endParaRPr lang="en-US" dirty="0">
              <a:latin typeface="Century Gothic" pitchFamily="34" charset="0"/>
            </a:endParaRPr>
          </a:p>
        </p:txBody>
      </p:sp>
      <p:sp>
        <p:nvSpPr>
          <p:cNvPr id="4" name="Slide Number Placeholder 3"/>
          <p:cNvSpPr>
            <a:spLocks noGrp="1"/>
          </p:cNvSpPr>
          <p:nvPr>
            <p:ph type="sldNum" sz="quarter" idx="10"/>
          </p:nvPr>
        </p:nvSpPr>
        <p:spPr/>
        <p:txBody>
          <a:bodyPr/>
          <a:lstStyle/>
          <a:p>
            <a:fld id="{3EF990F2-87C7-4C88-B79D-CE33F2E31FEA}"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408"/>
              </a:spcBef>
              <a:spcAft>
                <a:spcPts val="408"/>
              </a:spcAft>
              <a:defRPr/>
            </a:pPr>
            <a:r>
              <a:rPr lang="en-US" b="1" dirty="0" smtClean="0">
                <a:latin typeface="Century Gothic" pitchFamily="34" charset="0"/>
                <a:ea typeface="ヒラギノ角ゴ Pro W3" pitchFamily="5" charset="-128"/>
                <a:cs typeface="ヒラギノ角ゴ Pro W3" pitchFamily="5" charset="-128"/>
              </a:rPr>
              <a:t>Instructor Notes</a:t>
            </a:r>
            <a:r>
              <a:rPr lang="en-US" dirty="0" smtClean="0">
                <a:latin typeface="Century Gothic" pitchFamily="34" charset="0"/>
                <a:ea typeface="ヒラギノ角ゴ Pro W3" pitchFamily="5" charset="-128"/>
                <a:cs typeface="ヒラギノ角ゴ Pro W3" pitchFamily="5" charset="-128"/>
              </a:rPr>
              <a:t>:</a:t>
            </a:r>
            <a:r>
              <a:rPr lang="en-US" b="1" dirty="0" smtClean="0">
                <a:latin typeface="Century Gothic" pitchFamily="34" charset="0"/>
                <a:ea typeface="ヒラギノ角ゴ Pro W3" pitchFamily="5" charset="-128"/>
                <a:cs typeface="ヒラギノ角ゴ Pro W3" pitchFamily="5" charset="-128"/>
              </a:rPr>
              <a:t> 30 seconds</a:t>
            </a:r>
            <a:endParaRPr lang="en-US" dirty="0" smtClean="0">
              <a:latin typeface="Century Gothic" pitchFamily="34" charset="0"/>
              <a:ea typeface="ヒラギノ角ゴ Pro W3" pitchFamily="5" charset="-128"/>
              <a:cs typeface="ヒラギノ角ゴ Pro W3" pitchFamily="5" charset="-128"/>
            </a:endParaRPr>
          </a:p>
          <a:p>
            <a:pPr marL="232943" indent="-232943" defTabSz="931774">
              <a:spcBef>
                <a:spcPts val="408"/>
              </a:spcBef>
              <a:spcAft>
                <a:spcPts val="408"/>
              </a:spcAft>
              <a:buFont typeface="Arial" pitchFamily="34" charset="0"/>
              <a:buChar char="•"/>
              <a:defRPr/>
            </a:pPr>
            <a:r>
              <a:rPr lang="en-US" dirty="0" smtClean="0">
                <a:latin typeface="Century Gothic" pitchFamily="34" charset="0"/>
              </a:rPr>
              <a:t>Another District 2013-14 math goals is to begin to understand and use the Common Core instructional shift “</a:t>
            </a:r>
            <a:r>
              <a:rPr lang="en-US" b="1" dirty="0" smtClean="0">
                <a:solidFill>
                  <a:srgbClr val="0066FF"/>
                </a:solidFill>
                <a:latin typeface="Century Gothic" pitchFamily="34" charset="0"/>
              </a:rPr>
              <a:t>Coherence.</a:t>
            </a:r>
            <a:r>
              <a:rPr lang="en-US" dirty="0" smtClean="0">
                <a:latin typeface="Century Gothic" pitchFamily="34" charset="0"/>
              </a:rPr>
              <a:t>”</a:t>
            </a:r>
          </a:p>
          <a:p>
            <a:pPr marL="232943" indent="-232943" defTabSz="931774">
              <a:spcBef>
                <a:spcPts val="408"/>
              </a:spcBef>
              <a:spcAft>
                <a:spcPts val="408"/>
              </a:spcAft>
              <a:buFont typeface="Arial" pitchFamily="34" charset="0"/>
              <a:buChar char="•"/>
              <a:defRPr/>
            </a:pPr>
            <a:r>
              <a:rPr lang="en-US" dirty="0" smtClean="0">
                <a:latin typeface="Century Gothic" pitchFamily="34" charset="0"/>
              </a:rPr>
              <a:t>Review slide</a:t>
            </a:r>
            <a:endParaRPr lang="en-US" dirty="0"/>
          </a:p>
        </p:txBody>
      </p:sp>
      <p:sp>
        <p:nvSpPr>
          <p:cNvPr id="4" name="Slide Number Placeholder 3"/>
          <p:cNvSpPr>
            <a:spLocks noGrp="1"/>
          </p:cNvSpPr>
          <p:nvPr>
            <p:ph type="sldNum" sz="quarter" idx="10"/>
          </p:nvPr>
        </p:nvSpPr>
        <p:spPr/>
        <p:txBody>
          <a:bodyPr/>
          <a:lstStyle/>
          <a:p>
            <a:fld id="{3EF990F2-87C7-4C88-B79D-CE33F2E31FEA}"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408"/>
              </a:spcBef>
              <a:spcAft>
                <a:spcPts val="408"/>
              </a:spcAft>
              <a:defRPr/>
            </a:pPr>
            <a:r>
              <a:rPr lang="en-US" b="1" dirty="0" smtClean="0">
                <a:latin typeface="Century Gothic" pitchFamily="34" charset="0"/>
                <a:ea typeface="ヒラギノ角ゴ Pro W3" pitchFamily="5" charset="-128"/>
                <a:cs typeface="ヒラギノ角ゴ Pro W3" pitchFamily="5" charset="-128"/>
              </a:rPr>
              <a:t>Instructor Notes</a:t>
            </a:r>
            <a:r>
              <a:rPr lang="en-US" dirty="0" smtClean="0">
                <a:latin typeface="Century Gothic" pitchFamily="34" charset="0"/>
                <a:ea typeface="ヒラギノ角ゴ Pro W3" pitchFamily="5" charset="-128"/>
                <a:cs typeface="ヒラギノ角ゴ Pro W3" pitchFamily="5" charset="-128"/>
              </a:rPr>
              <a:t>:</a:t>
            </a:r>
            <a:r>
              <a:rPr lang="en-US" b="1" dirty="0" smtClean="0">
                <a:latin typeface="Century Gothic" pitchFamily="34" charset="0"/>
                <a:ea typeface="ヒラギノ角ゴ Pro W3" pitchFamily="5" charset="-128"/>
                <a:cs typeface="ヒラギノ角ゴ Pro W3" pitchFamily="5" charset="-128"/>
              </a:rPr>
              <a:t> 30 seconds</a:t>
            </a:r>
            <a:endParaRPr lang="en-US" dirty="0" smtClean="0">
              <a:latin typeface="Century Gothic" pitchFamily="34" charset="0"/>
              <a:ea typeface="ヒラギノ角ゴ Pro W3" pitchFamily="5" charset="-128"/>
              <a:cs typeface="ヒラギノ角ゴ Pro W3" pitchFamily="5" charset="-128"/>
            </a:endParaRPr>
          </a:p>
          <a:p>
            <a:pPr marL="232943" indent="-232943" defTabSz="931774">
              <a:spcBef>
                <a:spcPts val="408"/>
              </a:spcBef>
              <a:spcAft>
                <a:spcPts val="408"/>
              </a:spcAft>
              <a:buFont typeface="Arial" pitchFamily="34" charset="0"/>
              <a:buChar char="•"/>
              <a:defRPr/>
            </a:pPr>
            <a:r>
              <a:rPr lang="en-US" dirty="0" smtClean="0">
                <a:latin typeface="Century Gothic" pitchFamily="34" charset="0"/>
              </a:rPr>
              <a:t>Another District 2013-14 math goal is to begin to understand and use the Common Core instructional shift </a:t>
            </a:r>
            <a:r>
              <a:rPr lang="en-US" b="1" dirty="0" smtClean="0">
                <a:solidFill>
                  <a:srgbClr val="0066FF"/>
                </a:solidFill>
                <a:latin typeface="Century Gothic" pitchFamily="34" charset="0"/>
              </a:rPr>
              <a:t>rigor</a:t>
            </a:r>
            <a:r>
              <a:rPr lang="en-US" dirty="0" smtClean="0">
                <a:latin typeface="Century Gothic" pitchFamily="34" charset="0"/>
              </a:rPr>
              <a:t>.</a:t>
            </a:r>
          </a:p>
          <a:p>
            <a:pPr marL="232943" indent="-232943" defTabSz="931774">
              <a:spcBef>
                <a:spcPts val="408"/>
              </a:spcBef>
              <a:spcAft>
                <a:spcPts val="408"/>
              </a:spcAft>
              <a:buFont typeface="Arial" pitchFamily="34" charset="0"/>
              <a:buChar char="•"/>
              <a:defRPr/>
            </a:pPr>
            <a:endParaRPr lang="en-US" dirty="0" smtClean="0">
              <a:latin typeface="Century Gothic" pitchFamily="34" charset="0"/>
            </a:endParaRPr>
          </a:p>
          <a:p>
            <a:pPr marL="232943" indent="-232943" defTabSz="931774">
              <a:spcBef>
                <a:spcPts val="408"/>
              </a:spcBef>
              <a:spcAft>
                <a:spcPts val="408"/>
              </a:spcAft>
              <a:buFont typeface="Arial" pitchFamily="34" charset="0"/>
              <a:buChar char="•"/>
              <a:defRPr/>
            </a:pPr>
            <a:r>
              <a:rPr lang="en-US" dirty="0" smtClean="0">
                <a:latin typeface="Century Gothic" pitchFamily="34" charset="0"/>
              </a:rPr>
              <a:t>Review slide</a:t>
            </a:r>
            <a:endParaRPr lang="en-US" b="1" dirty="0" smtClean="0">
              <a:latin typeface="Century Gothic" pitchFamily="34" charset="0"/>
              <a:ea typeface="ヒラギノ角ゴ Pro W3" pitchFamily="5" charset="-128"/>
              <a:cs typeface="ヒラギノ角ゴ Pro W3" pitchFamily="5" charset="-128"/>
            </a:endParaRPr>
          </a:p>
          <a:p>
            <a:pPr marL="228600" indent="-228600">
              <a:lnSpc>
                <a:spcPct val="120000"/>
              </a:lnSpc>
              <a:spcBef>
                <a:spcPts val="200"/>
              </a:spcBef>
              <a:spcAft>
                <a:spcPts val="200"/>
              </a:spcAft>
              <a:defRPr/>
            </a:pPr>
            <a:endParaRPr lang="en-US" b="1" dirty="0" smtClean="0">
              <a:latin typeface="Century Gothic" pitchFamily="34" charset="0"/>
              <a:ea typeface="ヒラギノ角ゴ Pro W3" pitchFamily="5" charset="-128"/>
              <a:cs typeface="ヒラギノ角ゴ Pro W3" pitchFamily="5" charset="-128"/>
            </a:endParaRPr>
          </a:p>
          <a:p>
            <a:pPr marL="228600" indent="-228600">
              <a:lnSpc>
                <a:spcPct val="120000"/>
              </a:lnSpc>
              <a:spcBef>
                <a:spcPts val="200"/>
              </a:spcBef>
              <a:spcAft>
                <a:spcPts val="200"/>
              </a:spcAft>
              <a:defRPr/>
            </a:pPr>
            <a:r>
              <a:rPr lang="en-US" b="1" dirty="0" smtClean="0">
                <a:latin typeface="Century Gothic" pitchFamily="34" charset="0"/>
                <a:ea typeface="ヒラギノ角ゴ Pro W3" pitchFamily="5" charset="-128"/>
                <a:cs typeface="ヒラギノ角ゴ Pro W3" pitchFamily="5" charset="-128"/>
              </a:rPr>
              <a:t>Additional Facilitator Information:</a:t>
            </a:r>
          </a:p>
          <a:p>
            <a:pPr marL="228600" indent="-228600">
              <a:lnSpc>
                <a:spcPct val="120000"/>
              </a:lnSpc>
              <a:spcBef>
                <a:spcPts val="200"/>
              </a:spcBef>
              <a:spcAft>
                <a:spcPts val="200"/>
              </a:spcAft>
              <a:buFont typeface="Arial" pitchFamily="34" charset="0"/>
              <a:buChar char="•"/>
              <a:defRPr/>
            </a:pPr>
            <a:r>
              <a:rPr lang="en-US" dirty="0" smtClean="0">
                <a:latin typeface="Century Gothic" pitchFamily="34" charset="0"/>
              </a:rPr>
              <a:t>The Hunt Institute</a:t>
            </a:r>
          </a:p>
          <a:p>
            <a:pPr marL="685800" lvl="1" indent="-228600">
              <a:lnSpc>
                <a:spcPct val="120000"/>
              </a:lnSpc>
              <a:spcBef>
                <a:spcPts val="200"/>
              </a:spcBef>
              <a:spcAft>
                <a:spcPts val="200"/>
              </a:spcAft>
              <a:buFont typeface="Arial" pitchFamily="34" charset="0"/>
              <a:buChar char="•"/>
              <a:defRPr/>
            </a:pPr>
            <a:r>
              <a:rPr lang="en-US" dirty="0" smtClean="0">
                <a:latin typeface="Century Gothic" pitchFamily="34" charset="0"/>
              </a:rPr>
              <a:t>Mathematics Fluency: A Balanced Approach</a:t>
            </a:r>
          </a:p>
          <a:p>
            <a:pPr marL="685800" lvl="1" indent="-228600">
              <a:lnSpc>
                <a:spcPct val="120000"/>
              </a:lnSpc>
              <a:spcBef>
                <a:spcPts val="200"/>
              </a:spcBef>
              <a:spcAft>
                <a:spcPts val="200"/>
              </a:spcAft>
              <a:buFont typeface="Arial" pitchFamily="34" charset="0"/>
              <a:buChar char="•"/>
              <a:defRPr/>
            </a:pPr>
            <a:r>
              <a:rPr lang="en-US" dirty="0" smtClean="0">
                <a:latin typeface="Century Gothic" pitchFamily="34" charset="0"/>
                <a:hlinkClick r:id="rId3"/>
              </a:rPr>
              <a:t>http://www.youtube.com/watch?v=ZFUAV00bTwA&amp;list=PLD7F4C7DE7CB3D2E6&amp;index=13</a:t>
            </a:r>
            <a:r>
              <a:rPr lang="en-US" dirty="0" smtClean="0">
                <a:latin typeface="Century Gothic" pitchFamily="34" charset="0"/>
              </a:rPr>
              <a:t> </a:t>
            </a:r>
          </a:p>
          <a:p>
            <a:pPr marL="685800" lvl="1" indent="-228600">
              <a:lnSpc>
                <a:spcPct val="120000"/>
              </a:lnSpc>
              <a:spcBef>
                <a:spcPts val="200"/>
              </a:spcBef>
              <a:spcAft>
                <a:spcPts val="200"/>
              </a:spcAft>
              <a:buFont typeface="Arial" pitchFamily="34" charset="0"/>
              <a:buChar char="•"/>
              <a:defRPr/>
            </a:pPr>
            <a:r>
              <a:rPr lang="en-US" dirty="0" smtClean="0">
                <a:latin typeface="Century Gothic" pitchFamily="34" charset="0"/>
              </a:rPr>
              <a:t>The Balance Between Skills and Understanding </a:t>
            </a:r>
            <a:r>
              <a:rPr lang="en-US" dirty="0" smtClean="0">
                <a:latin typeface="Century Gothic" pitchFamily="34" charset="0"/>
                <a:hlinkClick r:id="rId4"/>
              </a:rPr>
              <a:t>http://www.youtube.com/watch?v=5dUQtIXoptY&amp;list=PLD7F4C7DE7CB3D2E6&amp;index=17</a:t>
            </a:r>
            <a:r>
              <a:rPr lang="en-US" dirty="0" smtClean="0">
                <a:latin typeface="Century Gothic" pitchFamily="34" charset="0"/>
              </a:rPr>
              <a:t> </a:t>
            </a:r>
          </a:p>
        </p:txBody>
      </p:sp>
      <p:sp>
        <p:nvSpPr>
          <p:cNvPr id="4" name="Slide Number Placeholder 3"/>
          <p:cNvSpPr>
            <a:spLocks noGrp="1"/>
          </p:cNvSpPr>
          <p:nvPr>
            <p:ph type="sldNum" sz="quarter" idx="10"/>
          </p:nvPr>
        </p:nvSpPr>
        <p:spPr/>
        <p:txBody>
          <a:bodyPr/>
          <a:lstStyle/>
          <a:p>
            <a:fld id="{3EF990F2-87C7-4C88-B79D-CE33F2E31FEA}"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b="1" dirty="0" smtClean="0">
                <a:latin typeface="Century Gothic" pitchFamily="34" charset="0"/>
                <a:ea typeface="ヒラギノ角ゴ Pro W3" pitchFamily="5" charset="-128"/>
                <a:cs typeface="ヒラギノ角ゴ Pro W3" pitchFamily="5" charset="-128"/>
              </a:rPr>
              <a:t>Instructor Notes</a:t>
            </a:r>
            <a:r>
              <a:rPr lang="en-US" dirty="0" smtClean="0">
                <a:latin typeface="Century Gothic" pitchFamily="34" charset="0"/>
                <a:ea typeface="ヒラギノ角ゴ Pro W3" pitchFamily="5" charset="-128"/>
                <a:cs typeface="ヒラギノ角ゴ Pro W3" pitchFamily="5" charset="-128"/>
              </a:rPr>
              <a:t>:</a:t>
            </a:r>
            <a:r>
              <a:rPr lang="en-US" b="1" dirty="0" smtClean="0">
                <a:latin typeface="Century Gothic" pitchFamily="5" charset="0"/>
                <a:ea typeface="ヒラギノ角ゴ Pro W3" pitchFamily="5" charset="-128"/>
                <a:cs typeface="ヒラギノ角ゴ Pro W3" pitchFamily="5" charset="-128"/>
              </a:rPr>
              <a:t> 30 seconds</a:t>
            </a:r>
          </a:p>
          <a:p>
            <a:pPr marL="228600" marR="0" indent="-228600" algn="l" defTabSz="914400" rtl="0" eaLnBrk="1" fontAlgn="auto" latinLnBrk="0" hangingPunct="1">
              <a:lnSpc>
                <a:spcPct val="100000"/>
              </a:lnSpc>
              <a:spcBef>
                <a:spcPts val="600"/>
              </a:spcBef>
              <a:spcAft>
                <a:spcPts val="600"/>
              </a:spcAft>
              <a:buClrTx/>
              <a:buSzTx/>
              <a:buFont typeface="Arial" pitchFamily="34" charset="0"/>
              <a:buChar char="•"/>
              <a:tabLst/>
              <a:defRPr/>
            </a:pPr>
            <a:r>
              <a:rPr lang="en-US" dirty="0" smtClean="0">
                <a:latin typeface="Century Gothic" pitchFamily="5" charset="0"/>
                <a:ea typeface="ヒラギノ角ゴ Pro W3" pitchFamily="5" charset="-128"/>
                <a:cs typeface="ヒラギノ角ゴ Pro W3" pitchFamily="5" charset="-128"/>
              </a:rPr>
              <a:t>Review slide</a:t>
            </a:r>
            <a:endParaRPr lang="en-US" dirty="0" smtClean="0">
              <a:latin typeface="Century Gothic" pitchFamily="34" charset="0"/>
              <a:ea typeface="ヒラギノ角ゴ Pro W3" pitchFamily="5" charset="-128"/>
              <a:cs typeface="ヒラギノ角ゴ Pro W3" pitchFamily="5" charset="-128"/>
            </a:endParaRPr>
          </a:p>
          <a:p>
            <a:endParaRPr lang="en-US" dirty="0"/>
          </a:p>
        </p:txBody>
      </p:sp>
      <p:sp>
        <p:nvSpPr>
          <p:cNvPr id="4" name="Slide Number Placeholder 3"/>
          <p:cNvSpPr>
            <a:spLocks noGrp="1"/>
          </p:cNvSpPr>
          <p:nvPr>
            <p:ph type="sldNum" sz="quarter" idx="10"/>
          </p:nvPr>
        </p:nvSpPr>
        <p:spPr/>
        <p:txBody>
          <a:bodyPr/>
          <a:lstStyle/>
          <a:p>
            <a:fld id="{3EF990F2-87C7-4C88-B79D-CE33F2E31FEA}"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F990F2-87C7-4C88-B79D-CE33F2E31FEA}" type="slidenum">
              <a:rPr lang="en-US" smtClean="0"/>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b="1" dirty="0" smtClean="0">
                <a:latin typeface="Century Gothic" pitchFamily="34" charset="0"/>
                <a:ea typeface="ヒラギノ角ゴ Pro W3" pitchFamily="5" charset="-128"/>
                <a:cs typeface="ヒラギノ角ゴ Pro W3" pitchFamily="5" charset="-128"/>
              </a:rPr>
              <a:t>Instructor Notes</a:t>
            </a:r>
            <a:r>
              <a:rPr lang="en-US" dirty="0" smtClean="0">
                <a:latin typeface="Century Gothic" pitchFamily="34" charset="0"/>
                <a:ea typeface="ヒラギノ角ゴ Pro W3" pitchFamily="5" charset="-128"/>
                <a:cs typeface="ヒラギノ角ゴ Pro W3" pitchFamily="5" charset="-128"/>
              </a:rPr>
              <a:t>:</a:t>
            </a:r>
            <a:r>
              <a:rPr lang="en-US" b="1" dirty="0" smtClean="0">
                <a:latin typeface="Century Gothic" pitchFamily="5" charset="0"/>
                <a:ea typeface="ヒラギノ角ゴ Pro W3" pitchFamily="5" charset="-128"/>
                <a:cs typeface="ヒラギノ角ゴ Pro W3" pitchFamily="5" charset="-128"/>
              </a:rPr>
              <a:t> 30 seconds</a:t>
            </a:r>
          </a:p>
          <a:p>
            <a:pPr marL="228600" marR="0" indent="-228600" algn="l" defTabSz="914400" rtl="0" eaLnBrk="1" fontAlgn="auto" latinLnBrk="0" hangingPunct="1">
              <a:lnSpc>
                <a:spcPct val="100000"/>
              </a:lnSpc>
              <a:spcBef>
                <a:spcPts val="600"/>
              </a:spcBef>
              <a:spcAft>
                <a:spcPts val="600"/>
              </a:spcAft>
              <a:buClrTx/>
              <a:buSzTx/>
              <a:buFont typeface="Arial" pitchFamily="34" charset="0"/>
              <a:buChar char="•"/>
              <a:tabLst/>
              <a:defRPr/>
            </a:pPr>
            <a:r>
              <a:rPr lang="en-US" dirty="0" smtClean="0">
                <a:latin typeface="Century Gothic" pitchFamily="5" charset="0"/>
                <a:ea typeface="ヒラギノ角ゴ Pro W3" pitchFamily="5" charset="-128"/>
                <a:cs typeface="ヒラギノ角ゴ Pro W3" pitchFamily="5" charset="-128"/>
              </a:rPr>
              <a:t>Review slide</a:t>
            </a:r>
            <a:endParaRPr lang="en-US" dirty="0" smtClean="0">
              <a:latin typeface="Century Gothic" pitchFamily="34" charset="0"/>
              <a:ea typeface="ヒラギノ角ゴ Pro W3" pitchFamily="5" charset="-128"/>
              <a:cs typeface="ヒラギノ角ゴ Pro W3" pitchFamily="5" charset="-128"/>
            </a:endParaRPr>
          </a:p>
          <a:p>
            <a:endParaRPr lang="en-US" dirty="0"/>
          </a:p>
        </p:txBody>
      </p:sp>
      <p:sp>
        <p:nvSpPr>
          <p:cNvPr id="4" name="Slide Number Placeholder 3"/>
          <p:cNvSpPr>
            <a:spLocks noGrp="1"/>
          </p:cNvSpPr>
          <p:nvPr>
            <p:ph type="sldNum" sz="quarter" idx="10"/>
          </p:nvPr>
        </p:nvSpPr>
        <p:spPr/>
        <p:txBody>
          <a:bodyPr/>
          <a:lstStyle/>
          <a:p>
            <a:fld id="{3EF990F2-87C7-4C88-B79D-CE33F2E31FE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415790"/>
            <a:ext cx="6096000" cy="4347210"/>
          </a:xfrm>
        </p:spPr>
        <p:txBody>
          <a:bodyPr>
            <a:noAutofit/>
          </a:bodyPr>
          <a:lstStyle/>
          <a:p>
            <a:pPr marL="232943" indent="-232943">
              <a:spcBef>
                <a:spcPts val="600"/>
              </a:spcBef>
              <a:spcAft>
                <a:spcPts val="600"/>
              </a:spcAft>
            </a:pPr>
            <a:r>
              <a:rPr lang="en-US" sz="900" b="1" dirty="0" smtClean="0">
                <a:latin typeface="Century Gothic" pitchFamily="34" charset="0"/>
                <a:ea typeface="ヒラギノ角ゴ Pro W3" pitchFamily="5" charset="-128"/>
                <a:cs typeface="ヒラギノ角ゴ Pro W3" pitchFamily="5" charset="-128"/>
              </a:rPr>
              <a:t>Instructor Notes</a:t>
            </a:r>
            <a:r>
              <a:rPr lang="en-US" sz="900" dirty="0" smtClean="0">
                <a:latin typeface="Century Gothic" pitchFamily="34" charset="0"/>
                <a:ea typeface="ヒラギノ角ゴ Pro W3" pitchFamily="5" charset="-128"/>
                <a:cs typeface="ヒラギノ角ゴ Pro W3" pitchFamily="5" charset="-128"/>
              </a:rPr>
              <a:t>:</a:t>
            </a:r>
            <a:r>
              <a:rPr lang="en-US" sz="900" b="1" dirty="0" smtClean="0">
                <a:latin typeface="Century Gothic" pitchFamily="5" charset="0"/>
                <a:ea typeface="ヒラギノ角ゴ Pro W3" pitchFamily="5" charset="-128"/>
                <a:cs typeface="ヒラギノ角ゴ Pro W3" pitchFamily="5" charset="-128"/>
              </a:rPr>
              <a:t> 1 minute</a:t>
            </a:r>
            <a:endParaRPr lang="en-US" sz="900" dirty="0" smtClean="0">
              <a:latin typeface="Century Gothic" pitchFamily="34" charset="0"/>
              <a:ea typeface="ヒラギノ角ゴ Pro W3" pitchFamily="5" charset="-128"/>
              <a:cs typeface="ヒラギノ角ゴ Pro W3" pitchFamily="5" charset="-128"/>
            </a:endParaRPr>
          </a:p>
          <a:p>
            <a:pPr marL="232943" indent="-232943">
              <a:spcBef>
                <a:spcPts val="600"/>
              </a:spcBef>
              <a:spcAft>
                <a:spcPts val="600"/>
              </a:spcAft>
              <a:buFont typeface="Arial" pitchFamily="34" charset="0"/>
              <a:buChar char="•"/>
            </a:pPr>
            <a:r>
              <a:rPr lang="en-US" sz="900" i="1" dirty="0" smtClean="0">
                <a:latin typeface="Century Gothic" pitchFamily="34" charset="0"/>
              </a:rPr>
              <a:t>Here the math CCSS are broken down using a brace map.  The brace map helps identify whole and part relationships. It shows the components that</a:t>
            </a:r>
            <a:r>
              <a:rPr lang="en-US" sz="900" i="1" baseline="0" dirty="0" smtClean="0">
                <a:latin typeface="Century Gothic" pitchFamily="34" charset="0"/>
              </a:rPr>
              <a:t> make up a</a:t>
            </a:r>
            <a:r>
              <a:rPr lang="en-US" sz="900" i="1" dirty="0" smtClean="0">
                <a:latin typeface="Century Gothic" pitchFamily="34" charset="0"/>
              </a:rPr>
              <a:t> whole.</a:t>
            </a:r>
          </a:p>
          <a:p>
            <a:pPr marL="232943" indent="-232943">
              <a:spcBef>
                <a:spcPts val="600"/>
              </a:spcBef>
              <a:spcAft>
                <a:spcPts val="600"/>
              </a:spcAft>
              <a:buFont typeface="Arial" pitchFamily="34" charset="0"/>
              <a:buChar char="•"/>
            </a:pPr>
            <a:r>
              <a:rPr lang="en-US" sz="900" i="1" dirty="0" smtClean="0">
                <a:latin typeface="Century Gothic" pitchFamily="34" charset="0"/>
              </a:rPr>
              <a:t>Just as blue and red make purple, the practice and content standards combine to form the CCSSM.</a:t>
            </a:r>
          </a:p>
          <a:p>
            <a:pPr marL="232943" indent="-232943" fontAlgn="base">
              <a:spcBef>
                <a:spcPts val="600"/>
              </a:spcBef>
              <a:spcAft>
                <a:spcPts val="600"/>
              </a:spcAft>
              <a:buFont typeface="Arial" pitchFamily="34" charset="0"/>
              <a:buChar char="•"/>
              <a:defRPr/>
            </a:pPr>
            <a:r>
              <a:rPr lang="en-US" sz="900" i="1" dirty="0" smtClean="0">
                <a:latin typeface="Century Gothic" pitchFamily="34" charset="0"/>
                <a:ea typeface="Century Gothic" pitchFamily="5" charset="0"/>
                <a:cs typeface="Century Gothic" pitchFamily="5" charset="0"/>
              </a:rPr>
              <a:t>The standards for </a:t>
            </a:r>
            <a:r>
              <a:rPr lang="en-US" sz="900" b="1" i="1" dirty="0" smtClean="0">
                <a:latin typeface="Century Gothic" pitchFamily="34" charset="0"/>
                <a:ea typeface="Century Gothic" pitchFamily="5" charset="0"/>
                <a:cs typeface="Century Gothic" pitchFamily="5" charset="0"/>
              </a:rPr>
              <a:t>content</a:t>
            </a:r>
            <a:r>
              <a:rPr lang="en-US" sz="900" i="1" dirty="0" smtClean="0">
                <a:latin typeface="Century Gothic" pitchFamily="34" charset="0"/>
                <a:ea typeface="Century Gothic" pitchFamily="5" charset="0"/>
                <a:cs typeface="Century Gothic" pitchFamily="5" charset="0"/>
              </a:rPr>
              <a:t> are grade level specific.  They describe what students should know and be able to do at each grade level.</a:t>
            </a:r>
          </a:p>
          <a:p>
            <a:pPr marL="232943" indent="-232943">
              <a:spcBef>
                <a:spcPts val="600"/>
              </a:spcBef>
              <a:spcAft>
                <a:spcPts val="600"/>
              </a:spcAft>
              <a:buFont typeface="Arial" pitchFamily="34" charset="0"/>
              <a:buChar char="•"/>
            </a:pPr>
            <a:r>
              <a:rPr lang="en-US" sz="900" i="1" dirty="0" smtClean="0">
                <a:latin typeface="Century Gothic" pitchFamily="34" charset="0"/>
                <a:ea typeface="Century Gothic" pitchFamily="5" charset="0"/>
                <a:cs typeface="Century Gothic" pitchFamily="5" charset="0"/>
              </a:rPr>
              <a:t>The standards for </a:t>
            </a:r>
            <a:r>
              <a:rPr lang="en-US" sz="900" b="1" i="1" dirty="0" smtClean="0">
                <a:latin typeface="Century Gothic" pitchFamily="34" charset="0"/>
                <a:ea typeface="Century Gothic" pitchFamily="5" charset="0"/>
                <a:cs typeface="Century Gothic" pitchFamily="5" charset="0"/>
              </a:rPr>
              <a:t>practice</a:t>
            </a:r>
            <a:r>
              <a:rPr lang="en-US" sz="900" i="1" dirty="0" smtClean="0">
                <a:latin typeface="Century Gothic" pitchFamily="34" charset="0"/>
                <a:ea typeface="Century Gothic" pitchFamily="5" charset="0"/>
                <a:cs typeface="Century Gothic" pitchFamily="5" charset="0"/>
              </a:rPr>
              <a:t> are the same through grades K-12, and describe the </a:t>
            </a:r>
            <a:r>
              <a:rPr lang="en-US" sz="900" b="1" i="1" dirty="0" smtClean="0">
                <a:latin typeface="Century Gothic" pitchFamily="34" charset="0"/>
                <a:ea typeface="Century Gothic" pitchFamily="5" charset="0"/>
                <a:cs typeface="Century Gothic" pitchFamily="5" charset="0"/>
              </a:rPr>
              <a:t>behaviors</a:t>
            </a:r>
            <a:r>
              <a:rPr lang="en-US" sz="900" i="1" dirty="0" smtClean="0">
                <a:latin typeface="Century Gothic" pitchFamily="34" charset="0"/>
                <a:ea typeface="Century Gothic" pitchFamily="5" charset="0"/>
                <a:cs typeface="Century Gothic" pitchFamily="5" charset="0"/>
              </a:rPr>
              <a:t> that the students should exhibit when working with mathematics.</a:t>
            </a:r>
          </a:p>
          <a:p>
            <a:pPr marL="232943" indent="-232943">
              <a:spcBef>
                <a:spcPts val="600"/>
              </a:spcBef>
              <a:spcAft>
                <a:spcPts val="600"/>
              </a:spcAft>
              <a:buFont typeface="Arial" pitchFamily="34" charset="0"/>
              <a:buChar char="•"/>
            </a:pPr>
            <a:r>
              <a:rPr lang="en-US" sz="900" i="1" dirty="0" smtClean="0">
                <a:latin typeface="Century Gothic" pitchFamily="34" charset="0"/>
                <a:ea typeface="Century Gothic" pitchFamily="5" charset="0"/>
                <a:cs typeface="Century Gothic" pitchFamily="5" charset="0"/>
              </a:rPr>
              <a:t>Today we will be exploring the Common Core Standards for Mathematical Practice.</a:t>
            </a:r>
          </a:p>
          <a:p>
            <a:pPr marL="232943" indent="-232943">
              <a:spcBef>
                <a:spcPts val="600"/>
              </a:spcBef>
              <a:spcAft>
                <a:spcPts val="600"/>
              </a:spcAft>
              <a:buFont typeface="Arial" pitchFamily="34" charset="0"/>
              <a:buChar char="•"/>
            </a:pPr>
            <a:r>
              <a:rPr lang="en-US" sz="900" i="1" dirty="0" smtClean="0">
                <a:latin typeface="Century Gothic" pitchFamily="34" charset="0"/>
              </a:rPr>
              <a:t>When we think about</a:t>
            </a:r>
            <a:r>
              <a:rPr lang="en-US" sz="900" i="1" baseline="0" dirty="0" smtClean="0">
                <a:latin typeface="Century Gothic" pitchFamily="34" charset="0"/>
              </a:rPr>
              <a:t> what’s new and different about the CCSS, assessment of the practice standards </a:t>
            </a:r>
            <a:r>
              <a:rPr lang="en-US" sz="900" i="1" dirty="0" smtClean="0">
                <a:latin typeface="Century Gothic" pitchFamily="34" charset="0"/>
              </a:rPr>
              <a:t>is</a:t>
            </a:r>
            <a:r>
              <a:rPr lang="en-US" sz="900" i="1" baseline="0" dirty="0" smtClean="0">
                <a:latin typeface="Century Gothic" pitchFamily="34" charset="0"/>
              </a:rPr>
              <a:t> one of the biggest changes.  </a:t>
            </a:r>
            <a:endParaRPr lang="en-US" sz="900" i="1" dirty="0" smtClean="0">
              <a:latin typeface="Century Gothic" pitchFamily="34" charset="0"/>
            </a:endParaRPr>
          </a:p>
          <a:p>
            <a:pPr marL="232943" indent="-232943">
              <a:spcBef>
                <a:spcPts val="600"/>
              </a:spcBef>
              <a:spcAft>
                <a:spcPts val="600"/>
              </a:spcAft>
              <a:buFont typeface="Arial" pitchFamily="34" charset="0"/>
              <a:buChar char="•"/>
            </a:pPr>
            <a:r>
              <a:rPr lang="en-US" altLang="ja-JP" sz="900" i="1" dirty="0" smtClean="0">
                <a:latin typeface="Century Gothic" pitchFamily="34" charset="0"/>
              </a:rPr>
              <a:t>To quote the CCSS, “The Standards for Mathematical Practice describe varieties of expertise that mathematics educators at all levels should seek to develop in their students.  These practices rest on important ‘processes and proficiencies’ with longstanding importance in mathematics education.”</a:t>
            </a:r>
            <a:r>
              <a:rPr lang="en-US" sz="900" i="1" dirty="0" smtClean="0">
                <a:latin typeface="Century Gothic" pitchFamily="34" charset="0"/>
              </a:rPr>
              <a:t> </a:t>
            </a:r>
          </a:p>
          <a:p>
            <a:pPr marL="232943" indent="-232943">
              <a:spcBef>
                <a:spcPts val="600"/>
              </a:spcBef>
              <a:spcAft>
                <a:spcPts val="600"/>
              </a:spcAft>
              <a:buFont typeface="Arial" pitchFamily="34" charset="0"/>
              <a:buChar char="•"/>
            </a:pPr>
            <a:r>
              <a:rPr lang="en-US" sz="900" i="1" dirty="0" smtClean="0">
                <a:latin typeface="Century Gothic" pitchFamily="34" charset="0"/>
              </a:rPr>
              <a:t>The practice standards contain aspects of the CA reasoning standards.</a:t>
            </a:r>
          </a:p>
          <a:p>
            <a:pPr marL="232943" lvl="1" indent="-232943">
              <a:spcBef>
                <a:spcPts val="600"/>
              </a:spcBef>
              <a:spcAft>
                <a:spcPts val="600"/>
              </a:spcAft>
              <a:buFont typeface="Arial" pitchFamily="34" charset="0"/>
              <a:buChar char="•"/>
            </a:pPr>
            <a:r>
              <a:rPr lang="en-US" sz="900" i="1" dirty="0" smtClean="0">
                <a:latin typeface="Century Gothic" pitchFamily="5" charset="0"/>
                <a:ea typeface="Century Gothic" pitchFamily="5" charset="0"/>
                <a:cs typeface="Century Gothic" pitchFamily="5" charset="0"/>
              </a:rPr>
              <a:t>The Common Core Standards for Mathematical Practice describe </a:t>
            </a:r>
            <a:r>
              <a:rPr lang="en-US" sz="900" b="1" i="1" dirty="0" smtClean="0">
                <a:latin typeface="Century Gothic" pitchFamily="5" charset="0"/>
                <a:ea typeface="Century Gothic" pitchFamily="5" charset="0"/>
                <a:cs typeface="Century Gothic" pitchFamily="5" charset="0"/>
              </a:rPr>
              <a:t>how</a:t>
            </a:r>
            <a:r>
              <a:rPr lang="en-US" sz="900" i="1" dirty="0" smtClean="0">
                <a:latin typeface="Century Gothic" pitchFamily="5" charset="0"/>
                <a:ea typeface="Century Gothic" pitchFamily="5" charset="0"/>
                <a:cs typeface="Century Gothic" pitchFamily="5" charset="0"/>
              </a:rPr>
              <a:t> content should be taught in order to ensure that our students are mathematically proficient.  </a:t>
            </a:r>
            <a:r>
              <a:rPr lang="en-US" sz="900" dirty="0" smtClean="0">
                <a:latin typeface="Century Gothic" pitchFamily="34" charset="0"/>
              </a:rPr>
              <a:t>Ideally, several MP standards will be evident in each lesson as they interact and overlap with each other. </a:t>
            </a:r>
          </a:p>
          <a:p>
            <a:pPr marL="232943" indent="-232943">
              <a:spcBef>
                <a:spcPts val="600"/>
              </a:spcBef>
              <a:spcAft>
                <a:spcPts val="600"/>
              </a:spcAft>
              <a:buFont typeface="Arial" pitchFamily="34" charset="0"/>
              <a:buChar char="•"/>
            </a:pPr>
            <a:endParaRPr lang="en-US" altLang="ja-JP" sz="1000" i="1" dirty="0" smtClean="0">
              <a:latin typeface="Century Gothic" pitchFamily="34" charset="0"/>
            </a:endParaRPr>
          </a:p>
        </p:txBody>
      </p:sp>
      <p:sp>
        <p:nvSpPr>
          <p:cNvPr id="4" name="Slide Number Placeholder 3"/>
          <p:cNvSpPr>
            <a:spLocks noGrp="1"/>
          </p:cNvSpPr>
          <p:nvPr>
            <p:ph type="sldNum" sz="quarter" idx="10"/>
          </p:nvPr>
        </p:nvSpPr>
        <p:spPr/>
        <p:txBody>
          <a:bodyPr/>
          <a:lstStyle/>
          <a:p>
            <a:fld id="{3EF990F2-87C7-4C88-B79D-CE33F2E31FE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415790"/>
            <a:ext cx="6400800" cy="4499610"/>
          </a:xfrm>
        </p:spPr>
        <p:txBody>
          <a:bodyPr>
            <a:noAutofit/>
          </a:bodyPr>
          <a:lstStyle/>
          <a:p>
            <a:pPr>
              <a:spcBef>
                <a:spcPts val="600"/>
              </a:spcBef>
              <a:spcAft>
                <a:spcPts val="600"/>
              </a:spcAft>
            </a:pPr>
            <a:r>
              <a:rPr lang="en-US" sz="1000" b="1" dirty="0" smtClean="0">
                <a:latin typeface="Century Gothic" pitchFamily="5" charset="0"/>
                <a:ea typeface="ヒラギノ角ゴ Pro W3" pitchFamily="5" charset="-128"/>
                <a:cs typeface="ヒラギノ角ゴ Pro W3" pitchFamily="5" charset="-128"/>
              </a:rPr>
              <a:t>Instructor Notes: 2 minutes</a:t>
            </a:r>
          </a:p>
          <a:p>
            <a:pPr marL="228600" indent="-228600">
              <a:spcBef>
                <a:spcPts val="600"/>
              </a:spcBef>
              <a:spcAft>
                <a:spcPts val="600"/>
              </a:spcAft>
              <a:buFont typeface="Arial" pitchFamily="34" charset="0"/>
              <a:buChar char="•"/>
            </a:pPr>
            <a:r>
              <a:rPr lang="en-US" sz="1000" i="1" dirty="0" smtClean="0">
                <a:latin typeface="Century Gothic" pitchFamily="5" charset="0"/>
                <a:ea typeface="Century Gothic" pitchFamily="5" charset="0"/>
                <a:cs typeface="Century Gothic" pitchFamily="5" charset="0"/>
              </a:rPr>
              <a:t>Please turn to page 5 in the math section of your LAUSD Common Core spiral bound book.</a:t>
            </a:r>
          </a:p>
          <a:p>
            <a:pPr marL="232943" lvl="1" indent="-232943">
              <a:spcBef>
                <a:spcPts val="600"/>
              </a:spcBef>
              <a:spcAft>
                <a:spcPts val="600"/>
              </a:spcAft>
              <a:buFont typeface="Arial" pitchFamily="34" charset="0"/>
              <a:buChar char="•"/>
            </a:pPr>
            <a:r>
              <a:rPr lang="en-US" sz="1000" i="1" dirty="0" smtClean="0">
                <a:latin typeface="Century Gothic" pitchFamily="5" charset="0"/>
                <a:ea typeface="Century Gothic" pitchFamily="5" charset="0"/>
                <a:cs typeface="Century Gothic" pitchFamily="5" charset="0"/>
              </a:rPr>
              <a:t>Here we see the 8 Common Core practice standards.  They are the same for all grades K-12.</a:t>
            </a:r>
          </a:p>
          <a:p>
            <a:pPr marL="232943" lvl="1" indent="-232943">
              <a:spcBef>
                <a:spcPts val="600"/>
              </a:spcBef>
              <a:spcAft>
                <a:spcPts val="600"/>
              </a:spcAft>
              <a:buFont typeface="Arial" pitchFamily="34" charset="0"/>
              <a:buChar char="•"/>
            </a:pPr>
            <a:r>
              <a:rPr lang="en-US" sz="1000" dirty="0" smtClean="0">
                <a:latin typeface="Century Gothic" pitchFamily="34" charset="0"/>
                <a:ea typeface="Century Gothic" pitchFamily="5" charset="0"/>
                <a:cs typeface="Century Gothic" pitchFamily="5" charset="0"/>
              </a:rPr>
              <a:t>Take a look at the first three words for each MP.  What do you notice?  </a:t>
            </a:r>
          </a:p>
          <a:p>
            <a:pPr marL="698830" lvl="2" indent="-232943">
              <a:spcBef>
                <a:spcPts val="600"/>
              </a:spcBef>
              <a:spcAft>
                <a:spcPts val="600"/>
              </a:spcAft>
              <a:buFont typeface="Arial" pitchFamily="34" charset="0"/>
              <a:buChar char="•"/>
            </a:pPr>
            <a:r>
              <a:rPr lang="en-US" sz="1000" dirty="0" smtClean="0">
                <a:latin typeface="Century Gothic" pitchFamily="34" charset="0"/>
                <a:ea typeface="Century Gothic" pitchFamily="5" charset="0"/>
                <a:cs typeface="Century Gothic" pitchFamily="5" charset="0"/>
              </a:rPr>
              <a:t>Each description starts with </a:t>
            </a:r>
            <a:r>
              <a:rPr lang="en-US" sz="1000" b="1" i="1" dirty="0" smtClean="0">
                <a:latin typeface="Century Gothic" pitchFamily="34" charset="0"/>
              </a:rPr>
              <a:t>Mathematically Proficient Students…  </a:t>
            </a:r>
          </a:p>
          <a:p>
            <a:pPr marL="698830" lvl="2" indent="-232943">
              <a:spcBef>
                <a:spcPts val="600"/>
              </a:spcBef>
              <a:spcAft>
                <a:spcPts val="600"/>
              </a:spcAft>
              <a:buFont typeface="Arial" pitchFamily="34" charset="0"/>
              <a:buChar char="•"/>
            </a:pPr>
            <a:r>
              <a:rPr lang="en-US" sz="1000" dirty="0" smtClean="0">
                <a:latin typeface="Century Gothic" pitchFamily="34" charset="0"/>
              </a:rPr>
              <a:t>We are working to ensure that our students are mathematically proficient students, and therefore college and career ready.</a:t>
            </a:r>
            <a:endParaRPr lang="en-US" sz="1000" dirty="0" smtClean="0">
              <a:latin typeface="Century Gothic" pitchFamily="34" charset="0"/>
              <a:ea typeface="Century Gothic" pitchFamily="5" charset="0"/>
              <a:cs typeface="Century Gothic" pitchFamily="5" charset="0"/>
            </a:endParaRPr>
          </a:p>
          <a:p>
            <a:pPr marL="232943" lvl="1" indent="-232943">
              <a:spcBef>
                <a:spcPts val="600"/>
              </a:spcBef>
              <a:spcAft>
                <a:spcPts val="600"/>
              </a:spcAft>
              <a:buFont typeface="Arial" pitchFamily="34" charset="0"/>
              <a:buChar char="•"/>
            </a:pPr>
            <a:r>
              <a:rPr lang="en-US" sz="1000" dirty="0" smtClean="0">
                <a:latin typeface="Century Gothic" pitchFamily="34" charset="0"/>
              </a:rPr>
              <a:t>Structuring the MP standards can help educators recognize opportunities for students to engage with mathematics in grade-appropriate ways. The eight MP standards can be grouped into the four categories as illustrated in the following chart.</a:t>
            </a:r>
          </a:p>
          <a:p>
            <a:pPr marL="690143" lvl="2" indent="-232943">
              <a:spcBef>
                <a:spcPts val="600"/>
              </a:spcBef>
              <a:spcAft>
                <a:spcPts val="600"/>
              </a:spcAft>
              <a:buFont typeface="Arial" pitchFamily="34" charset="0"/>
              <a:buChar char="•"/>
            </a:pPr>
            <a:r>
              <a:rPr lang="en-US" sz="1000" b="1" i="1" dirty="0" smtClean="0">
                <a:latin typeface="Century Gothic" pitchFamily="5" charset="0"/>
                <a:ea typeface="Century Gothic" pitchFamily="5" charset="0"/>
                <a:cs typeface="Century Gothic" pitchFamily="5" charset="0"/>
              </a:rPr>
              <a:t>MP1 &amp; MP6</a:t>
            </a:r>
            <a:r>
              <a:rPr lang="en-US" sz="1000" i="1" dirty="0" smtClean="0">
                <a:latin typeface="Century Gothic" pitchFamily="5" charset="0"/>
                <a:ea typeface="Century Gothic" pitchFamily="5" charset="0"/>
                <a:cs typeface="Century Gothic" pitchFamily="5" charset="0"/>
              </a:rPr>
              <a:t> cross the screen because they should extend throughout every Common Core math lesson.  These two MPs represent </a:t>
            </a:r>
            <a:r>
              <a:rPr lang="en-US" sz="1000" b="1" i="1" dirty="0" smtClean="0">
                <a:latin typeface="Century Gothic" pitchFamily="5" charset="0"/>
                <a:ea typeface="Century Gothic" pitchFamily="5" charset="0"/>
                <a:cs typeface="Century Gothic" pitchFamily="5" charset="0"/>
              </a:rPr>
              <a:t>overarching habits of mind</a:t>
            </a:r>
            <a:r>
              <a:rPr lang="en-US" sz="1000" i="1" dirty="0" smtClean="0">
                <a:latin typeface="Century Gothic" pitchFamily="5" charset="0"/>
                <a:ea typeface="Century Gothic" pitchFamily="5" charset="0"/>
                <a:cs typeface="Century Gothic" pitchFamily="5" charset="0"/>
              </a:rPr>
              <a:t> exhibited by successful mathematicians.</a:t>
            </a:r>
          </a:p>
          <a:p>
            <a:pPr marL="690143" lvl="2" indent="-232943">
              <a:spcBef>
                <a:spcPts val="600"/>
              </a:spcBef>
              <a:spcAft>
                <a:spcPts val="600"/>
              </a:spcAft>
              <a:buFont typeface="Arial" pitchFamily="34" charset="0"/>
              <a:buChar char="•"/>
            </a:pPr>
            <a:r>
              <a:rPr lang="en-US" sz="1000" b="1" i="1" dirty="0" smtClean="0">
                <a:latin typeface="Century Gothic" pitchFamily="5" charset="0"/>
                <a:ea typeface="Century Gothic" pitchFamily="5" charset="0"/>
                <a:cs typeface="Century Gothic" pitchFamily="5" charset="0"/>
              </a:rPr>
              <a:t>MP2 &amp; MP3 </a:t>
            </a:r>
            <a:r>
              <a:rPr lang="en-US" sz="1000" i="1" dirty="0" smtClean="0">
                <a:latin typeface="Century Gothic" pitchFamily="5" charset="0"/>
                <a:ea typeface="Century Gothic" pitchFamily="5" charset="0"/>
                <a:cs typeface="Century Gothic" pitchFamily="5" charset="0"/>
              </a:rPr>
              <a:t>are described as </a:t>
            </a:r>
            <a:r>
              <a:rPr lang="en-US" sz="1000" b="1" i="1" dirty="0" smtClean="0">
                <a:latin typeface="Century Gothic" pitchFamily="5" charset="0"/>
                <a:ea typeface="Century Gothic" pitchFamily="5" charset="0"/>
                <a:cs typeface="Century Gothic" pitchFamily="5" charset="0"/>
              </a:rPr>
              <a:t>reasoning and explaining</a:t>
            </a:r>
            <a:r>
              <a:rPr lang="en-US" sz="1000" i="1" dirty="0" smtClean="0">
                <a:latin typeface="Century Gothic" pitchFamily="5" charset="0"/>
                <a:ea typeface="Century Gothic" pitchFamily="5" charset="0"/>
                <a:cs typeface="Century Gothic" pitchFamily="5" charset="0"/>
              </a:rPr>
              <a:t>.</a:t>
            </a:r>
          </a:p>
          <a:p>
            <a:pPr marL="690143" lvl="2" indent="-232943">
              <a:spcBef>
                <a:spcPts val="600"/>
              </a:spcBef>
              <a:spcAft>
                <a:spcPts val="600"/>
              </a:spcAft>
              <a:buFont typeface="Arial" pitchFamily="34" charset="0"/>
              <a:buChar char="•"/>
            </a:pPr>
            <a:r>
              <a:rPr lang="en-US" sz="1000" b="1" i="1" dirty="0" smtClean="0">
                <a:latin typeface="Century Gothic" pitchFamily="5" charset="0"/>
                <a:ea typeface="Century Gothic" pitchFamily="5" charset="0"/>
                <a:cs typeface="Century Gothic" pitchFamily="5" charset="0"/>
              </a:rPr>
              <a:t>MP4 &amp; MP5 </a:t>
            </a:r>
            <a:r>
              <a:rPr lang="en-US" sz="1000" i="1" dirty="0" smtClean="0">
                <a:latin typeface="Century Gothic" pitchFamily="5" charset="0"/>
                <a:ea typeface="Century Gothic" pitchFamily="5" charset="0"/>
                <a:cs typeface="Century Gothic" pitchFamily="5" charset="0"/>
              </a:rPr>
              <a:t>are summarized as </a:t>
            </a:r>
            <a:r>
              <a:rPr lang="en-US" sz="1000" b="1" i="1" dirty="0" smtClean="0">
                <a:latin typeface="Century Gothic" pitchFamily="5" charset="0"/>
                <a:ea typeface="Century Gothic" pitchFamily="5" charset="0"/>
                <a:cs typeface="Century Gothic" pitchFamily="5" charset="0"/>
              </a:rPr>
              <a:t>modeling and using tools</a:t>
            </a:r>
            <a:r>
              <a:rPr lang="en-US" sz="1000" i="1" dirty="0" smtClean="0">
                <a:latin typeface="Century Gothic" pitchFamily="5" charset="0"/>
                <a:ea typeface="Century Gothic" pitchFamily="5" charset="0"/>
                <a:cs typeface="Century Gothic" pitchFamily="5" charset="0"/>
              </a:rPr>
              <a:t>.</a:t>
            </a:r>
          </a:p>
          <a:p>
            <a:pPr marL="690143" lvl="2" indent="-232943">
              <a:spcBef>
                <a:spcPts val="600"/>
              </a:spcBef>
              <a:spcAft>
                <a:spcPts val="600"/>
              </a:spcAft>
              <a:buFont typeface="Arial" pitchFamily="34" charset="0"/>
              <a:buChar char="•"/>
            </a:pPr>
            <a:r>
              <a:rPr lang="en-US" sz="1000" b="1" i="1" dirty="0" smtClean="0">
                <a:latin typeface="Century Gothic" pitchFamily="5" charset="0"/>
                <a:ea typeface="Century Gothic" pitchFamily="5" charset="0"/>
                <a:cs typeface="Century Gothic" pitchFamily="5" charset="0"/>
              </a:rPr>
              <a:t>MP7 &amp; MP8 </a:t>
            </a:r>
            <a:r>
              <a:rPr lang="en-US" sz="1000" i="1" dirty="0" smtClean="0">
                <a:latin typeface="Century Gothic" pitchFamily="5" charset="0"/>
                <a:ea typeface="Century Gothic" pitchFamily="5" charset="0"/>
                <a:cs typeface="Century Gothic" pitchFamily="5" charset="0"/>
              </a:rPr>
              <a:t>are described as </a:t>
            </a:r>
            <a:r>
              <a:rPr lang="en-US" sz="1000" b="1" i="1" dirty="0" smtClean="0">
                <a:latin typeface="Century Gothic" pitchFamily="5" charset="0"/>
                <a:ea typeface="Century Gothic" pitchFamily="5" charset="0"/>
                <a:cs typeface="Century Gothic" pitchFamily="5" charset="0"/>
              </a:rPr>
              <a:t>seeing structure and generalizing</a:t>
            </a:r>
            <a:r>
              <a:rPr lang="en-US" sz="1000" i="1" dirty="0" smtClean="0">
                <a:latin typeface="Century Gothic" pitchFamily="5" charset="0"/>
                <a:ea typeface="Century Gothic" pitchFamily="5" charset="0"/>
                <a:cs typeface="Century Gothic" pitchFamily="5" charset="0"/>
              </a:rPr>
              <a:t>.</a:t>
            </a:r>
          </a:p>
          <a:p>
            <a:pPr marL="232943" lvl="1" indent="-232943">
              <a:spcBef>
                <a:spcPts val="600"/>
              </a:spcBef>
              <a:spcAft>
                <a:spcPts val="600"/>
              </a:spcAft>
              <a:buFont typeface="Arial" pitchFamily="34" charset="0"/>
              <a:buChar char="•"/>
            </a:pPr>
            <a:r>
              <a:rPr lang="en-US" sz="1000" i="1" dirty="0" smtClean="0">
                <a:latin typeface="Century Gothic" pitchFamily="5" charset="0"/>
                <a:ea typeface="Century Gothic" pitchFamily="5" charset="0"/>
                <a:cs typeface="Century Gothic" pitchFamily="5" charset="0"/>
              </a:rPr>
              <a:t>Notice the stars next to MP1, MP3, and MP4. LAUSD designated these as an initial focus. </a:t>
            </a:r>
          </a:p>
        </p:txBody>
      </p:sp>
      <p:sp>
        <p:nvSpPr>
          <p:cNvPr id="4" name="Slide Number Placeholder 3"/>
          <p:cNvSpPr>
            <a:spLocks noGrp="1"/>
          </p:cNvSpPr>
          <p:nvPr>
            <p:ph type="sldNum" sz="quarter" idx="10"/>
          </p:nvPr>
        </p:nvSpPr>
        <p:spPr/>
        <p:txBody>
          <a:bodyPr/>
          <a:lstStyle/>
          <a:p>
            <a:fld id="{3EF990F2-87C7-4C88-B79D-CE33F2E31FE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b="1" dirty="0" smtClean="0">
                <a:latin typeface="Century Gothic" pitchFamily="34" charset="0"/>
                <a:ea typeface="ヒラギノ角ゴ Pro W3" pitchFamily="5" charset="-128"/>
                <a:cs typeface="ヒラギノ角ゴ Pro W3" pitchFamily="5" charset="-128"/>
              </a:rPr>
              <a:t>Instructor Notes</a:t>
            </a:r>
            <a:r>
              <a:rPr lang="en-US" dirty="0" smtClean="0">
                <a:latin typeface="Century Gothic" pitchFamily="34" charset="0"/>
                <a:ea typeface="ヒラギノ角ゴ Pro W3" pitchFamily="5" charset="-128"/>
                <a:cs typeface="ヒラギノ角ゴ Pro W3" pitchFamily="5" charset="-128"/>
              </a:rPr>
              <a:t>:</a:t>
            </a:r>
            <a:r>
              <a:rPr lang="en-US" b="1" dirty="0" smtClean="0">
                <a:latin typeface="Century Gothic" pitchFamily="34" charset="0"/>
                <a:ea typeface="ヒラギノ角ゴ Pro W3" pitchFamily="5" charset="-128"/>
                <a:cs typeface="ヒラギノ角ゴ Pro W3" pitchFamily="5" charset="-128"/>
              </a:rPr>
              <a:t> 30 seconds</a:t>
            </a:r>
          </a:p>
          <a:p>
            <a:pPr marL="232943" indent="-232943" defTabSz="931774">
              <a:spcBef>
                <a:spcPts val="611"/>
              </a:spcBef>
              <a:spcAft>
                <a:spcPts val="611"/>
              </a:spcAft>
              <a:buFont typeface="Arial" pitchFamily="34" charset="0"/>
              <a:buChar char="•"/>
              <a:defRPr/>
            </a:pPr>
            <a:r>
              <a:rPr lang="en-US" baseline="0" dirty="0" smtClean="0">
                <a:latin typeface="Century Gothic" pitchFamily="34" charset="0"/>
              </a:rPr>
              <a:t>The Frayer Model is </a:t>
            </a:r>
            <a:r>
              <a:rPr lang="en-US" dirty="0" smtClean="0">
                <a:latin typeface="Century Gothic" pitchFamily="34" charset="0"/>
              </a:rPr>
              <a:t>a visual organizer that helps students understand key words and concepts with four sections which can hold a definition, some characteristics/facts, examples and non-examples (opposites,</a:t>
            </a:r>
            <a:r>
              <a:rPr lang="en-US" baseline="0" dirty="0" smtClean="0">
                <a:latin typeface="Century Gothic" pitchFamily="34" charset="0"/>
              </a:rPr>
              <a:t> antonyms) </a:t>
            </a:r>
            <a:r>
              <a:rPr lang="en-US" dirty="0" smtClean="0">
                <a:latin typeface="Century Gothic" pitchFamily="34" charset="0"/>
              </a:rPr>
              <a:t>of the word/concept.</a:t>
            </a:r>
          </a:p>
          <a:p>
            <a:pPr marL="232943" indent="-232943">
              <a:spcBef>
                <a:spcPts val="611"/>
              </a:spcBef>
              <a:spcAft>
                <a:spcPts val="611"/>
              </a:spcAft>
              <a:buFont typeface="Arial" pitchFamily="34" charset="0"/>
              <a:buChar char="•"/>
            </a:pPr>
            <a:r>
              <a:rPr lang="en-US" dirty="0" smtClean="0">
                <a:latin typeface="Century Gothic" pitchFamily="34" charset="0"/>
              </a:rPr>
              <a:t>This strategy stresses understanding words within the larger context of a reading selection by requiring students to</a:t>
            </a:r>
          </a:p>
          <a:p>
            <a:pPr marL="698830" lvl="1" indent="-232943">
              <a:spcBef>
                <a:spcPts val="611"/>
              </a:spcBef>
              <a:spcAft>
                <a:spcPts val="611"/>
              </a:spcAft>
              <a:buFont typeface="Arial" pitchFamily="34" charset="0"/>
              <a:buChar char="•"/>
            </a:pPr>
            <a:r>
              <a:rPr lang="en-US" dirty="0" smtClean="0">
                <a:latin typeface="Century Gothic" pitchFamily="34" charset="0"/>
              </a:rPr>
              <a:t>analyze the items (definition and characteristics)</a:t>
            </a:r>
          </a:p>
          <a:p>
            <a:pPr marL="698830" lvl="1" indent="-232943">
              <a:spcBef>
                <a:spcPts val="611"/>
              </a:spcBef>
              <a:spcAft>
                <a:spcPts val="611"/>
              </a:spcAft>
              <a:buFont typeface="Arial" pitchFamily="34" charset="0"/>
              <a:buChar char="•"/>
            </a:pPr>
            <a:r>
              <a:rPr lang="en-US" dirty="0" smtClean="0">
                <a:latin typeface="Century Gothic" pitchFamily="34" charset="0"/>
              </a:rPr>
              <a:t>synthesize/apply this information by thinking of examples and non-examples</a:t>
            </a:r>
          </a:p>
          <a:p>
            <a:pPr marL="241630" lvl="0" indent="-232943">
              <a:spcBef>
                <a:spcPts val="611"/>
              </a:spcBef>
              <a:spcAft>
                <a:spcPts val="611"/>
              </a:spcAft>
              <a:buFont typeface="Arial" pitchFamily="34" charset="0"/>
              <a:buChar char="•"/>
            </a:pPr>
            <a:r>
              <a:rPr lang="en-US" dirty="0" smtClean="0">
                <a:latin typeface="Century Gothic" pitchFamily="34" charset="0"/>
              </a:rPr>
              <a:t>Today we will use the Frayer Model to unpack CC practice standards 1, 3, and 4, the three LAUSD focus standards for 2013-14 school year.</a:t>
            </a:r>
          </a:p>
        </p:txBody>
      </p:sp>
      <p:sp>
        <p:nvSpPr>
          <p:cNvPr id="4" name="Slide Number Placeholder 3"/>
          <p:cNvSpPr>
            <a:spLocks noGrp="1"/>
          </p:cNvSpPr>
          <p:nvPr>
            <p:ph type="sldNum" sz="quarter" idx="10"/>
          </p:nvPr>
        </p:nvSpPr>
        <p:spPr/>
        <p:txBody>
          <a:bodyPr/>
          <a:lstStyle/>
          <a:p>
            <a:fld id="{3EF990F2-87C7-4C88-B79D-CE33F2E31FE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1200"/>
              </a:spcBef>
              <a:spcAft>
                <a:spcPts val="1200"/>
              </a:spcAft>
              <a:defRPr/>
            </a:pPr>
            <a:r>
              <a:rPr lang="en-US" b="1" dirty="0" smtClean="0">
                <a:latin typeface="Century Gothic" pitchFamily="34" charset="0"/>
                <a:ea typeface="ヒラギノ角ゴ Pro W3" pitchFamily="5" charset="-128"/>
                <a:cs typeface="ヒラギノ角ゴ Pro W3" pitchFamily="5" charset="-128"/>
              </a:rPr>
              <a:t>Instructor Notes</a:t>
            </a:r>
            <a:r>
              <a:rPr lang="en-US" dirty="0" smtClean="0">
                <a:latin typeface="Century Gothic" pitchFamily="34" charset="0"/>
                <a:ea typeface="ヒラギノ角ゴ Pro W3" pitchFamily="5" charset="-128"/>
                <a:cs typeface="ヒラギノ角ゴ Pro W3" pitchFamily="5" charset="-128"/>
              </a:rPr>
              <a:t>:</a:t>
            </a:r>
            <a:r>
              <a:rPr lang="en-US" b="1" dirty="0" smtClean="0">
                <a:latin typeface="Century Gothic" pitchFamily="5" charset="0"/>
                <a:ea typeface="ヒラギノ角ゴ Pro W3" pitchFamily="5" charset="-128"/>
                <a:cs typeface="ヒラギノ角ゴ Pro W3" pitchFamily="5" charset="-128"/>
              </a:rPr>
              <a:t> 30 seconds</a:t>
            </a:r>
          </a:p>
          <a:p>
            <a:pPr marL="228600" indent="-228600">
              <a:spcBef>
                <a:spcPts val="1200"/>
              </a:spcBef>
              <a:spcAft>
                <a:spcPts val="1200"/>
              </a:spcAft>
              <a:buFont typeface="Arial" pitchFamily="34" charset="0"/>
              <a:buChar char="•"/>
              <a:defRPr/>
            </a:pPr>
            <a:r>
              <a:rPr lang="en-US" dirty="0" smtClean="0">
                <a:latin typeface="Century Gothic" pitchFamily="5" charset="0"/>
                <a:ea typeface="ヒラギノ角ゴ Pro W3" pitchFamily="5" charset="-128"/>
                <a:cs typeface="ヒラギノ角ゴ Pro W3" pitchFamily="5" charset="-128"/>
              </a:rPr>
              <a:t>Before we unpack the three LAUSD targeted standards (MP1, 3, &amp; 4), let’s take look at how some of the other Standards for Mathematical Practice might be defined with the Frayer Model.</a:t>
            </a:r>
          </a:p>
          <a:p>
            <a:pPr marL="228600" indent="-228600">
              <a:spcBef>
                <a:spcPts val="1200"/>
              </a:spcBef>
              <a:spcAft>
                <a:spcPts val="1200"/>
              </a:spcAft>
              <a:buFont typeface="Arial" pitchFamily="34" charset="0"/>
              <a:buChar char="•"/>
              <a:defRPr/>
            </a:pPr>
            <a:r>
              <a:rPr lang="en-US" dirty="0" smtClean="0">
                <a:latin typeface="Century Gothic" pitchFamily="5" charset="0"/>
                <a:ea typeface="ヒラギノ角ゴ Pro W3" pitchFamily="5" charset="-128"/>
                <a:cs typeface="ヒラギノ角ゴ Pro W3" pitchFamily="5" charset="-128"/>
              </a:rPr>
              <a:t>Please turn to the Math Practice 5 Frayer model in your handout.</a:t>
            </a:r>
          </a:p>
          <a:p>
            <a:pPr marL="228600" indent="-228600">
              <a:spcBef>
                <a:spcPts val="1200"/>
              </a:spcBef>
              <a:spcAft>
                <a:spcPts val="1200"/>
              </a:spcAft>
              <a:buFont typeface="Arial" pitchFamily="34" charset="0"/>
              <a:buChar char="•"/>
              <a:defRPr/>
            </a:pPr>
            <a:r>
              <a:rPr lang="en-US" dirty="0" smtClean="0">
                <a:latin typeface="Century Gothic" pitchFamily="5" charset="0"/>
                <a:ea typeface="ヒラギノ角ゴ Pro W3" pitchFamily="5" charset="-128"/>
                <a:cs typeface="ヒラギノ角ゴ Pro W3" pitchFamily="5" charset="-128"/>
              </a:rPr>
              <a:t>Review slide</a:t>
            </a:r>
            <a:endParaRPr lang="en-US" dirty="0" smtClean="0">
              <a:latin typeface="Century Gothic" pitchFamily="34" charset="0"/>
              <a:ea typeface="ヒラギノ角ゴ Pro W3" pitchFamily="5" charset="-128"/>
              <a:cs typeface="ヒラギノ角ゴ Pro W3" pitchFamily="5" charset="-128"/>
            </a:endParaRPr>
          </a:p>
          <a:p>
            <a:endParaRPr lang="en-US" dirty="0"/>
          </a:p>
        </p:txBody>
      </p:sp>
      <p:sp>
        <p:nvSpPr>
          <p:cNvPr id="4" name="Slide Number Placeholder 3"/>
          <p:cNvSpPr>
            <a:spLocks noGrp="1"/>
          </p:cNvSpPr>
          <p:nvPr>
            <p:ph type="sldNum" sz="quarter" idx="10"/>
          </p:nvPr>
        </p:nvSpPr>
        <p:spPr/>
        <p:txBody>
          <a:bodyPr/>
          <a:lstStyle/>
          <a:p>
            <a:fld id="{3EF990F2-87C7-4C88-B79D-CE33F2E31FE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1200"/>
              </a:spcBef>
              <a:spcAft>
                <a:spcPts val="1200"/>
              </a:spcAft>
              <a:defRPr/>
            </a:pPr>
            <a:r>
              <a:rPr lang="en-US" b="1" dirty="0" smtClean="0">
                <a:latin typeface="Century Gothic" pitchFamily="34" charset="0"/>
                <a:ea typeface="ヒラギノ角ゴ Pro W3" pitchFamily="5" charset="-128"/>
                <a:cs typeface="ヒラギノ角ゴ Pro W3" pitchFamily="5" charset="-128"/>
              </a:rPr>
              <a:t>Instructor Notes</a:t>
            </a:r>
            <a:r>
              <a:rPr lang="en-US" dirty="0" smtClean="0">
                <a:latin typeface="Century Gothic" pitchFamily="34" charset="0"/>
                <a:ea typeface="ヒラギノ角ゴ Pro W3" pitchFamily="5" charset="-128"/>
                <a:cs typeface="ヒラギノ角ゴ Pro W3" pitchFamily="5" charset="-128"/>
              </a:rPr>
              <a:t>:</a:t>
            </a:r>
            <a:r>
              <a:rPr lang="en-US" b="1" dirty="0" smtClean="0">
                <a:latin typeface="Century Gothic" pitchFamily="5" charset="0"/>
                <a:ea typeface="ヒラギノ角ゴ Pro W3" pitchFamily="5" charset="-128"/>
                <a:cs typeface="ヒラギノ角ゴ Pro W3" pitchFamily="5" charset="-128"/>
              </a:rPr>
              <a:t> 30 seconds</a:t>
            </a:r>
          </a:p>
          <a:p>
            <a:pPr marL="228600" indent="-228600">
              <a:spcBef>
                <a:spcPts val="1200"/>
              </a:spcBef>
              <a:spcAft>
                <a:spcPts val="1200"/>
              </a:spcAft>
              <a:buFont typeface="Arial" pitchFamily="34" charset="0"/>
              <a:buChar char="•"/>
              <a:defRPr/>
            </a:pPr>
            <a:r>
              <a:rPr lang="en-US" dirty="0" smtClean="0">
                <a:latin typeface="Century Gothic" pitchFamily="5" charset="0"/>
                <a:ea typeface="ヒラギノ角ゴ Pro W3" pitchFamily="5" charset="-128"/>
                <a:cs typeface="ヒラギノ角ゴ Pro W3" pitchFamily="5" charset="-128"/>
              </a:rPr>
              <a:t>Review slide</a:t>
            </a:r>
            <a:endParaRPr lang="en-US" dirty="0" smtClean="0">
              <a:latin typeface="Century Gothic" pitchFamily="34" charset="0"/>
              <a:ea typeface="ヒラギノ角ゴ Pro W3" pitchFamily="5" charset="-128"/>
              <a:cs typeface="ヒラギノ角ゴ Pro W3" pitchFamily="5" charset="-128"/>
            </a:endParaRPr>
          </a:p>
          <a:p>
            <a:endParaRPr lang="en-US" dirty="0"/>
          </a:p>
        </p:txBody>
      </p:sp>
      <p:sp>
        <p:nvSpPr>
          <p:cNvPr id="4" name="Slide Number Placeholder 3"/>
          <p:cNvSpPr>
            <a:spLocks noGrp="1"/>
          </p:cNvSpPr>
          <p:nvPr>
            <p:ph type="sldNum" sz="quarter" idx="10"/>
          </p:nvPr>
        </p:nvSpPr>
        <p:spPr/>
        <p:txBody>
          <a:bodyPr/>
          <a:lstStyle/>
          <a:p>
            <a:fld id="{3EF990F2-87C7-4C88-B79D-CE33F2E31FE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indent="-232943">
              <a:spcBef>
                <a:spcPts val="611"/>
              </a:spcBef>
              <a:spcAft>
                <a:spcPts val="611"/>
              </a:spcAft>
            </a:pPr>
            <a:r>
              <a:rPr lang="en-US" b="1" dirty="0" smtClean="0">
                <a:latin typeface="Century Gothic" pitchFamily="34" charset="0"/>
                <a:ea typeface="ヒラギノ角ゴ Pro W3" pitchFamily="5" charset="-128"/>
                <a:cs typeface="ヒラギノ角ゴ Pro W3" pitchFamily="5" charset="-128"/>
              </a:rPr>
              <a:t>Instructor Notes</a:t>
            </a:r>
            <a:r>
              <a:rPr lang="en-US" dirty="0" smtClean="0">
                <a:latin typeface="Century Gothic" pitchFamily="34" charset="0"/>
                <a:ea typeface="ヒラギノ角ゴ Pro W3" pitchFamily="5" charset="-128"/>
                <a:cs typeface="ヒラギノ角ゴ Pro W3" pitchFamily="5" charset="-128"/>
              </a:rPr>
              <a:t>:</a:t>
            </a:r>
            <a:r>
              <a:rPr lang="en-US" b="1" dirty="0" smtClean="0">
                <a:latin typeface="Century Gothic" pitchFamily="34" charset="0"/>
                <a:ea typeface="ヒラギノ角ゴ Pro W3" pitchFamily="5" charset="-128"/>
                <a:cs typeface="ヒラギノ角ゴ Pro W3" pitchFamily="5" charset="-128"/>
              </a:rPr>
              <a:t> 20 minutes</a:t>
            </a:r>
            <a:endParaRPr lang="en-US" dirty="0" smtClean="0">
              <a:latin typeface="Century Gothic" pitchFamily="34" charset="0"/>
              <a:ea typeface="ヒラギノ角ゴ Pro W3" pitchFamily="5" charset="-128"/>
              <a:cs typeface="ヒラギノ角ゴ Pro W3" pitchFamily="5" charset="-128"/>
            </a:endParaRPr>
          </a:p>
          <a:p>
            <a:pPr marL="232943" indent="-232943">
              <a:spcBef>
                <a:spcPts val="611"/>
              </a:spcBef>
              <a:spcAft>
                <a:spcPts val="611"/>
              </a:spcAft>
              <a:buFont typeface="Arial" pitchFamily="34" charset="0"/>
              <a:buChar char="•"/>
            </a:pPr>
            <a:r>
              <a:rPr lang="en-US" dirty="0" smtClean="0">
                <a:latin typeface="Century Gothic" pitchFamily="34" charset="0"/>
              </a:rPr>
              <a:t>Review slide.</a:t>
            </a:r>
          </a:p>
          <a:p>
            <a:pPr marL="232943" indent="-232943">
              <a:spcBef>
                <a:spcPts val="611"/>
              </a:spcBef>
              <a:spcAft>
                <a:spcPts val="611"/>
              </a:spcAft>
              <a:buFont typeface="Arial" pitchFamily="34" charset="0"/>
              <a:buChar char="•"/>
            </a:pPr>
            <a:r>
              <a:rPr lang="en-US" dirty="0" smtClean="0">
                <a:latin typeface="Century Gothic" pitchFamily="34" charset="0"/>
              </a:rPr>
              <a:t>Assign each table team one of the three math practices, MP1, MP3, or MP4.</a:t>
            </a:r>
          </a:p>
          <a:p>
            <a:pPr marL="232943" indent="-232943">
              <a:spcBef>
                <a:spcPts val="611"/>
              </a:spcBef>
              <a:spcAft>
                <a:spcPts val="611"/>
              </a:spcAft>
            </a:pPr>
            <a:endParaRPr lang="en-US" sz="1000" b="1" dirty="0" smtClean="0">
              <a:latin typeface="Century Gothic" pitchFamily="34" charset="0"/>
            </a:endParaRPr>
          </a:p>
        </p:txBody>
      </p:sp>
      <p:sp>
        <p:nvSpPr>
          <p:cNvPr id="4" name="Slide Number Placeholder 3"/>
          <p:cNvSpPr>
            <a:spLocks noGrp="1"/>
          </p:cNvSpPr>
          <p:nvPr>
            <p:ph type="sldNum" sz="quarter" idx="10"/>
          </p:nvPr>
        </p:nvSpPr>
        <p:spPr/>
        <p:txBody>
          <a:bodyPr/>
          <a:lstStyle/>
          <a:p>
            <a:fld id="{3EF990F2-87C7-4C88-B79D-CE33F2E31FE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5F42E8-19CB-4DD1-84CF-5A1A0B0588D2}" type="datetimeFigureOut">
              <a:rPr lang="en-US" smtClean="0"/>
              <a:pPr/>
              <a:t>9/3/14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89B38-27A9-4656-B2FF-2F5EEF7DC54B}"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5F42E8-19CB-4DD1-84CF-5A1A0B0588D2}" type="datetimeFigureOut">
              <a:rPr lang="en-US" smtClean="0"/>
              <a:pPr/>
              <a:t>9/3/14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89B38-27A9-4656-B2FF-2F5EEF7DC54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5F42E8-19CB-4DD1-84CF-5A1A0B0588D2}" type="datetimeFigureOut">
              <a:rPr lang="en-US" smtClean="0"/>
              <a:pPr/>
              <a:t>9/3/14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89B38-27A9-4656-B2FF-2F5EEF7DC54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5F42E8-19CB-4DD1-84CF-5A1A0B0588D2}" type="datetimeFigureOut">
              <a:rPr lang="en-US" smtClean="0"/>
              <a:pPr/>
              <a:t>9/3/14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89B38-27A9-4656-B2FF-2F5EEF7DC54B}"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5F42E8-19CB-4DD1-84CF-5A1A0B0588D2}" type="datetimeFigureOut">
              <a:rPr lang="en-US" smtClean="0"/>
              <a:pPr/>
              <a:t>9/3/14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89B38-27A9-4656-B2FF-2F5EEF7DC54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5F42E8-19CB-4DD1-84CF-5A1A0B0588D2}" type="datetimeFigureOut">
              <a:rPr lang="en-US" smtClean="0"/>
              <a:pPr/>
              <a:t>9/3/14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389B38-27A9-4656-B2FF-2F5EEF7DC54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5F42E8-19CB-4DD1-84CF-5A1A0B0588D2}" type="datetimeFigureOut">
              <a:rPr lang="en-US" smtClean="0"/>
              <a:pPr/>
              <a:t>9/3/14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389B38-27A9-4656-B2FF-2F5EEF7DC54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5F42E8-19CB-4DD1-84CF-5A1A0B0588D2}" type="datetimeFigureOut">
              <a:rPr lang="en-US" smtClean="0"/>
              <a:pPr/>
              <a:t>9/3/14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389B38-27A9-4656-B2FF-2F5EEF7DC54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5F42E8-19CB-4DD1-84CF-5A1A0B0588D2}" type="datetimeFigureOut">
              <a:rPr lang="en-US" smtClean="0"/>
              <a:pPr/>
              <a:t>9/3/14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389B38-27A9-4656-B2FF-2F5EEF7DC54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5F42E8-19CB-4DD1-84CF-5A1A0B0588D2}" type="datetimeFigureOut">
              <a:rPr lang="en-US" smtClean="0"/>
              <a:pPr/>
              <a:t>9/3/14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389B38-27A9-4656-B2FF-2F5EEF7DC54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5F42E8-19CB-4DD1-84CF-5A1A0B0588D2}" type="datetimeFigureOut">
              <a:rPr lang="en-US" smtClean="0"/>
              <a:pPr/>
              <a:t>9/3/14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389B38-27A9-4656-B2FF-2F5EEF7DC54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5F42E8-19CB-4DD1-84CF-5A1A0B0588D2}" type="datetimeFigureOut">
              <a:rPr lang="en-US" smtClean="0"/>
              <a:pPr/>
              <a:t>9/3/14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389B38-27A9-4656-B2FF-2F5EEF7DC54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audio" Target="../media/audio1.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audio" Target="../media/audio1.bin"/></Relationships>
</file>

<file path=ppt/slides/_rels/slide13.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audio" Target="../media/audio1.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audio" Target="../media/audio1.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audio" Target="../media/audio1.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audio" Target="../media/audio1.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12.jpeg"/><Relationship Id="rId8" Type="http://schemas.openxmlformats.org/officeDocument/2006/relationships/image" Target="../media/image13.jpeg"/><Relationship Id="rId9" Type="http://schemas.openxmlformats.org/officeDocument/2006/relationships/image" Target="../media/image14.jpeg"/><Relationship Id="rId10" Type="http://schemas.openxmlformats.org/officeDocument/2006/relationships/image" Target="../media/image15.jpeg"/><Relationship Id="rId11"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audio" Target="../media/audio1.bin"/></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audio" Target="../media/audio1.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audio" Target="../media/audio1.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audio" Target="../media/audio1.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2667000"/>
          </a:xfrm>
        </p:spPr>
        <p:txBody>
          <a:bodyPr>
            <a:noAutofit/>
          </a:bodyPr>
          <a:lstStyle/>
          <a:p>
            <a:r>
              <a:rPr lang="en-US" sz="4800" b="1" dirty="0" smtClean="0">
                <a:solidFill>
                  <a:srgbClr val="FF0000"/>
                </a:solidFill>
              </a:rPr>
              <a:t>Standards for Mathematical </a:t>
            </a:r>
            <a:r>
              <a:rPr lang="en-US" sz="4800" b="1" dirty="0" smtClean="0">
                <a:solidFill>
                  <a:srgbClr val="0066FF"/>
                </a:solidFill>
              </a:rPr>
              <a:t>Practice</a:t>
            </a:r>
            <a:r>
              <a:rPr lang="en-US" sz="4800" b="1" dirty="0" smtClean="0">
                <a:solidFill>
                  <a:schemeClr val="tx1"/>
                </a:solidFill>
              </a:rPr>
              <a:t/>
            </a:r>
            <a:br>
              <a:rPr lang="en-US" sz="4800" b="1" dirty="0" smtClean="0">
                <a:solidFill>
                  <a:schemeClr val="tx1"/>
                </a:solidFill>
              </a:rPr>
            </a:br>
            <a:r>
              <a:rPr lang="en-US" sz="4800" b="1" dirty="0" smtClean="0">
                <a:solidFill>
                  <a:schemeClr val="tx1"/>
                </a:solidFill>
              </a:rPr>
              <a:t>Overview</a:t>
            </a:r>
            <a:endParaRPr lang="en-US" sz="4800" b="1" dirty="0">
              <a:solidFill>
                <a:schemeClr val="tx1"/>
              </a:solidFill>
            </a:endParaRPr>
          </a:p>
        </p:txBody>
      </p:sp>
      <p:sp>
        <p:nvSpPr>
          <p:cNvPr id="4" name="Title 1"/>
          <p:cNvSpPr txBox="1">
            <a:spLocks/>
          </p:cNvSpPr>
          <p:nvPr/>
        </p:nvSpPr>
        <p:spPr>
          <a:xfrm>
            <a:off x="0" y="0"/>
            <a:ext cx="9144000" cy="141763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1" u="none" strike="noStrike" kern="1200" cap="none" spc="0" normalizeH="0" baseline="0" noProof="0" dirty="0" smtClean="0">
                <a:ln>
                  <a:noFill/>
                </a:ln>
                <a:solidFill>
                  <a:schemeClr val="bg1"/>
                </a:solidFill>
                <a:effectLst/>
                <a:uLnTx/>
                <a:uFillTx/>
                <a:latin typeface="+mj-lt"/>
                <a:ea typeface="+mj-ea"/>
                <a:cs typeface="+mj-cs"/>
              </a:rPr>
              <a:t>College and Career Readiness</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r>
              <a:rPr lang="en-US" sz="3600" b="1" dirty="0" smtClean="0">
                <a:solidFill>
                  <a:schemeClr val="bg1"/>
                </a:solidFill>
              </a:rPr>
              <a:t>MP2 </a:t>
            </a:r>
            <a:r>
              <a:rPr lang="en-US" sz="3600" b="0" dirty="0" smtClean="0">
                <a:solidFill>
                  <a:schemeClr val="bg1"/>
                </a:solidFill>
              </a:rPr>
              <a:t>Reason abstractly and quantitatively.</a:t>
            </a:r>
            <a:endParaRPr lang="en-US" sz="3600" b="0"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31556323"/>
              </p:ext>
            </p:extLst>
          </p:nvPr>
        </p:nvGraphicFramePr>
        <p:xfrm>
          <a:off x="457200" y="1600200"/>
          <a:ext cx="8229600" cy="4953000"/>
        </p:xfrm>
        <a:graphic>
          <a:graphicData uri="http://schemas.openxmlformats.org/drawingml/2006/table">
            <a:tbl>
              <a:tblPr firstRow="1" bandRow="1">
                <a:tableStyleId>{5C22544A-7EE6-4342-B048-85BDC9FD1C3A}</a:tableStyleId>
              </a:tblPr>
              <a:tblGrid>
                <a:gridCol w="4114800"/>
                <a:gridCol w="4114800"/>
              </a:tblGrid>
              <a:tr h="2476500">
                <a:tc>
                  <a:txBody>
                    <a:bodyPr/>
                    <a:lstStyle/>
                    <a:p>
                      <a:pPr lvl="0" algn="ctr"/>
                      <a:r>
                        <a:rPr lang="en-US" sz="2000" b="1" kern="1200" dirty="0" smtClean="0">
                          <a:solidFill>
                            <a:schemeClr val="tx1"/>
                          </a:solidFill>
                          <a:latin typeface="+mn-lt"/>
                          <a:ea typeface="+mn-ea"/>
                          <a:cs typeface="+mn-cs"/>
                        </a:rPr>
                        <a:t>Explain the meaning of numbers, words, pictures, symbols, tables, graphs, and concrete objects.</a:t>
                      </a:r>
                      <a:endParaRPr lang="en-US" sz="20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rPr>
                        <a:t>contextualize &amp;</a:t>
                      </a:r>
                      <a:r>
                        <a:rPr lang="en-US" sz="2000" b="1" baseline="0" dirty="0" smtClean="0">
                          <a:solidFill>
                            <a:schemeClr val="tx1"/>
                          </a:solidFill>
                        </a:rPr>
                        <a:t> </a:t>
                      </a:r>
                      <a:r>
                        <a:rPr lang="en-US" sz="2000" b="1" dirty="0" err="1" smtClean="0">
                          <a:solidFill>
                            <a:schemeClr val="tx1"/>
                          </a:solidFill>
                        </a:rPr>
                        <a:t>decontextualize</a:t>
                      </a:r>
                      <a:r>
                        <a:rPr lang="en-US" sz="2000" b="1" dirty="0" smtClean="0">
                          <a:solidFill>
                            <a:schemeClr val="tx1"/>
                          </a:solidFill>
                        </a:rPr>
                        <a:t>,</a:t>
                      </a:r>
                    </a:p>
                    <a:p>
                      <a:pPr algn="ctr"/>
                      <a:r>
                        <a:rPr lang="en-US" sz="2000" b="1" dirty="0" smtClean="0">
                          <a:solidFill>
                            <a:schemeClr val="tx1"/>
                          </a:solidFill>
                        </a:rPr>
                        <a:t>in &amp; out of context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76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rPr>
                        <a:t>Singapore bar model,</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algn="ctr"/>
                      <a:r>
                        <a:rPr lang="en-US" sz="2000" b="1" dirty="0" smtClean="0">
                          <a:solidFill>
                            <a:schemeClr val="tx1"/>
                          </a:solidFill>
                        </a:rPr>
                        <a:t>“What do the numbers used in the problem represent?”</a:t>
                      </a:r>
                      <a:endParaRPr lang="en-US" sz="2000" dirty="0" smtClean="0">
                        <a:solidFill>
                          <a:schemeClr val="tx1"/>
                        </a:solidFill>
                      </a:endParaRPr>
                    </a:p>
                    <a:p>
                      <a:pPr algn="ctr"/>
                      <a:r>
                        <a:rPr lang="en-US" sz="2000" b="1" dirty="0" smtClean="0">
                          <a:solidFill>
                            <a:schemeClr val="tx1"/>
                          </a:solidFill>
                        </a:rPr>
                        <a:t>“This shows…”</a:t>
                      </a:r>
                      <a:endParaRPr lang="en-US" sz="200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rPr>
                        <a:t>“Ours is not to reason why, </a:t>
                      </a:r>
                    </a:p>
                    <a:p>
                      <a:pPr algn="ctr"/>
                      <a:r>
                        <a:rPr lang="en-US" sz="2000" b="1" dirty="0" smtClean="0">
                          <a:solidFill>
                            <a:schemeClr val="tx1"/>
                          </a:solidFill>
                        </a:rPr>
                        <a:t>just invert and multiply.”</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Oval 4"/>
          <p:cNvSpPr/>
          <p:nvPr/>
        </p:nvSpPr>
        <p:spPr>
          <a:xfrm>
            <a:off x="3667540" y="3276601"/>
            <a:ext cx="1895060" cy="1676399"/>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MP2</a:t>
            </a:r>
            <a:endParaRPr lang="en-US" sz="4400" b="1" dirty="0"/>
          </a:p>
        </p:txBody>
      </p:sp>
      <p:sp>
        <p:nvSpPr>
          <p:cNvPr id="6" name="Rounded Rectangle 5"/>
          <p:cNvSpPr/>
          <p:nvPr/>
        </p:nvSpPr>
        <p:spPr>
          <a:xfrm>
            <a:off x="1371600" y="1524000"/>
            <a:ext cx="2209800" cy="533400"/>
          </a:xfrm>
          <a:prstGeom prst="roundRect">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Definition</a:t>
            </a:r>
            <a:endParaRPr lang="en-US" sz="2000" b="1" dirty="0"/>
          </a:p>
        </p:txBody>
      </p:sp>
      <p:sp>
        <p:nvSpPr>
          <p:cNvPr id="7" name="Rounded Rectangle 6"/>
          <p:cNvSpPr/>
          <p:nvPr/>
        </p:nvSpPr>
        <p:spPr>
          <a:xfrm>
            <a:off x="5562600" y="1524000"/>
            <a:ext cx="2209800" cy="533400"/>
          </a:xfrm>
          <a:prstGeom prst="roundRect">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Characteristics</a:t>
            </a:r>
            <a:endParaRPr lang="en-US" sz="2000" b="1" dirty="0"/>
          </a:p>
        </p:txBody>
      </p:sp>
      <p:sp>
        <p:nvSpPr>
          <p:cNvPr id="8" name="Rounded Rectangle 7"/>
          <p:cNvSpPr/>
          <p:nvPr/>
        </p:nvSpPr>
        <p:spPr>
          <a:xfrm>
            <a:off x="1371600" y="6096000"/>
            <a:ext cx="2209800" cy="533400"/>
          </a:xfrm>
          <a:prstGeom prst="roundRect">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Example</a:t>
            </a:r>
            <a:endParaRPr lang="en-US" sz="2000" b="1" dirty="0"/>
          </a:p>
        </p:txBody>
      </p:sp>
      <p:sp>
        <p:nvSpPr>
          <p:cNvPr id="9" name="Rounded Rectangle 8"/>
          <p:cNvSpPr/>
          <p:nvPr/>
        </p:nvSpPr>
        <p:spPr>
          <a:xfrm>
            <a:off x="5562600" y="6096000"/>
            <a:ext cx="2209800" cy="533400"/>
          </a:xfrm>
          <a:prstGeom prst="roundRect">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Non-Example</a:t>
            </a:r>
            <a:endParaRPr lang="en-US" sz="2000" b="1" dirty="0"/>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par>
                                <p:cTn id="8" presetID="26" presetClass="emph" presetSubtype="0" fill="hold" grpId="0" nodeType="withEffect">
                                  <p:stCondLst>
                                    <p:cond delay="0"/>
                                  </p:stCondLst>
                                  <p:childTnLst>
                                    <p:animEffect transition="out" filter="fade">
                                      <p:cBhvr>
                                        <p:cTn id="9" dur="500" tmFilter="0, 0; .2, .5; .8, .5; 1, 0"/>
                                        <p:tgtEl>
                                          <p:spTgt spid="7"/>
                                        </p:tgtEl>
                                      </p:cBhvr>
                                    </p:animEffect>
                                    <p:animScale>
                                      <p:cBhvr>
                                        <p:cTn id="10" dur="250" autoRev="1" fill="hold"/>
                                        <p:tgtEl>
                                          <p:spTgt spid="7"/>
                                        </p:tgtEl>
                                      </p:cBhvr>
                                      <p:by x="105000" y="105000"/>
                                    </p:animScale>
                                  </p:childTnLst>
                                  <p:subTnLst>
                                    <p:audio>
                                      <p:cMediaNode>
                                        <p:cTn display="0" masterRel="sameClick">
                                          <p:stCondLst>
                                            <p:cond evt="begin" delay="0">
                                              <p:tn val="8"/>
                                            </p:cond>
                                          </p:stCondLst>
                                          <p:endCondLst>
                                            <p:cond evt="onStopAudio" delay="0">
                                              <p:tgtEl>
                                                <p:sldTgt/>
                                              </p:tgtEl>
                                            </p:cond>
                                          </p:endCondLst>
                                        </p:cTn>
                                        <p:tgtEl>
                                          <p:sndTgt r:embed="rId3" name="click.wav"/>
                                        </p:tgtEl>
                                      </p:cMediaNode>
                                    </p:audio>
                                  </p:subTnLst>
                                </p:cTn>
                              </p:par>
                              <p:par>
                                <p:cTn id="11" presetID="26" presetClass="emph" presetSubtype="0" fill="hold" grpId="0" nodeType="withEffect">
                                  <p:stCondLst>
                                    <p:cond delay="0"/>
                                  </p:stCondLst>
                                  <p:childTnLst>
                                    <p:animEffect transition="out" filter="fade">
                                      <p:cBhvr>
                                        <p:cTn id="12" dur="500" tmFilter="0, 0; .2, .5; .8, .5; 1, 0"/>
                                        <p:tgtEl>
                                          <p:spTgt spid="8"/>
                                        </p:tgtEl>
                                      </p:cBhvr>
                                    </p:animEffect>
                                    <p:animScale>
                                      <p:cBhvr>
                                        <p:cTn id="13" dur="250" autoRev="1" fill="hold"/>
                                        <p:tgtEl>
                                          <p:spTgt spid="8"/>
                                        </p:tgtEl>
                                      </p:cBhvr>
                                      <p:by x="105000" y="105000"/>
                                    </p:animScale>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par>
                                <p:cTn id="14" presetID="26" presetClass="emph" presetSubtype="0" fill="hold" grpId="0" nodeType="withEffect">
                                  <p:stCondLst>
                                    <p:cond delay="0"/>
                                  </p:stCondLst>
                                  <p:childTnLst>
                                    <p:animEffect transition="out" filter="fade">
                                      <p:cBhvr>
                                        <p:cTn id="15" dur="500" tmFilter="0, 0; .2, .5; .8, .5; 1, 0"/>
                                        <p:tgtEl>
                                          <p:spTgt spid="9"/>
                                        </p:tgtEl>
                                      </p:cBhvr>
                                    </p:animEffect>
                                    <p:animScale>
                                      <p:cBhvr>
                                        <p:cTn id="16" dur="250" autoRev="1" fill="hold"/>
                                        <p:tgtEl>
                                          <p:spTgt spid="9"/>
                                        </p:tgtEl>
                                      </p:cBhvr>
                                      <p:by x="105000" y="105000"/>
                                    </p:animScale>
                                  </p:childTnLst>
                                  <p:subTnLst>
                                    <p:audio>
                                      <p:cMediaNode>
                                        <p:cTn display="0" masterRel="sameClick">
                                          <p:stCondLst>
                                            <p:cond evt="begin" delay="0">
                                              <p:tn val="14"/>
                                            </p:cond>
                                          </p:stCondLst>
                                          <p:endCondLst>
                                            <p:cond evt="onStopAudio" delay="0">
                                              <p:tgtEl>
                                                <p:sldTgt/>
                                              </p:tgtEl>
                                            </p:cond>
                                          </p:endCondLst>
                                        </p:cTn>
                                        <p:tgtEl>
                                          <p:sndTgt r:embed="rId3" name="click.wav"/>
                                        </p:tgtEl>
                                      </p:cMediaNode>
                                    </p:audio>
                                  </p:subTnLst>
                                </p:cTn>
                              </p:par>
                            </p:childTnLst>
                          </p:cTn>
                        </p:par>
                        <p:par>
                          <p:cTn id="17" fill="hold">
                            <p:stCondLst>
                              <p:cond delay="500"/>
                            </p:stCondLst>
                            <p:childTnLst>
                              <p:par>
                                <p:cTn id="18" presetID="26" presetClass="emph" presetSubtype="0" fill="hold" grpId="0" nodeType="afterEffect">
                                  <p:stCondLst>
                                    <p:cond delay="0"/>
                                  </p:stCondLst>
                                  <p:childTnLst>
                                    <p:animEffect transition="out" filter="fade">
                                      <p:cBhvr>
                                        <p:cTn id="19" dur="500" tmFilter="0, 0; .2, .5; .8, .5; 1, 0"/>
                                        <p:tgtEl>
                                          <p:spTgt spid="5"/>
                                        </p:tgtEl>
                                      </p:cBhvr>
                                    </p:animEffect>
                                    <p:animScale>
                                      <p:cBhvr>
                                        <p:cTn id="20" dur="250" autoRev="1" fill="hold"/>
                                        <p:tgtEl>
                                          <p:spTgt spid="5"/>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874837"/>
            <a:ext cx="8229600" cy="4525963"/>
          </a:xfrm>
        </p:spPr>
        <p:txBody>
          <a:bodyPr>
            <a:normAutofit/>
          </a:bodyPr>
          <a:lstStyle/>
          <a:p>
            <a:pPr marL="0" indent="0">
              <a:buNone/>
            </a:pPr>
            <a:r>
              <a:rPr lang="en-US" sz="3600" b="1" dirty="0" smtClean="0">
                <a:solidFill>
                  <a:srgbClr val="FF0000"/>
                </a:solidFill>
              </a:rPr>
              <a:t>Productive Struggle</a:t>
            </a:r>
            <a:r>
              <a:rPr lang="en-US" sz="3600" dirty="0" smtClean="0"/>
              <a:t>: “Students are more likely to retain what they learn when they expend effort solving problems that are within reach and grappling with key mathematical ideas that are comprehensible but not yet well formed.”</a:t>
            </a:r>
          </a:p>
          <a:p>
            <a:r>
              <a:rPr lang="en-US" sz="2000" dirty="0" smtClean="0"/>
              <a:t>Carnegie Foundation for the Advancement of Teaching 2013</a:t>
            </a:r>
          </a:p>
        </p:txBody>
      </p:sp>
      <p:sp>
        <p:nvSpPr>
          <p:cNvPr id="4" name="Title 1"/>
          <p:cNvSpPr>
            <a:spLocks noGrp="1"/>
          </p:cNvSpPr>
          <p:nvPr>
            <p:ph type="title"/>
          </p:nvPr>
        </p:nvSpPr>
        <p:spPr>
          <a:xfrm>
            <a:off x="457200" y="0"/>
            <a:ext cx="8229600" cy="1417638"/>
          </a:xfrm>
        </p:spPr>
        <p:txBody>
          <a:bodyPr>
            <a:normAutofit fontScale="90000"/>
          </a:bodyPr>
          <a:lstStyle/>
          <a:p>
            <a:r>
              <a:rPr lang="en-US" dirty="0" smtClean="0"/>
              <a:t>MP1 </a:t>
            </a:r>
            <a:r>
              <a:rPr lang="en-US" b="0" dirty="0" smtClean="0"/>
              <a:t>Make sense of problems and persevere in solving them.</a:t>
            </a:r>
            <a:endParaRPr lang="en-US" dirty="0">
              <a:solidFill>
                <a:schemeClr val="bg1"/>
              </a:solidFill>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r>
              <a:rPr lang="en-US" sz="3600" b="1" dirty="0" smtClean="0">
                <a:solidFill>
                  <a:schemeClr val="bg1"/>
                </a:solidFill>
              </a:rPr>
              <a:t>MP1 </a:t>
            </a:r>
            <a:r>
              <a:rPr lang="en-US" sz="3600" b="0" dirty="0" smtClean="0">
                <a:solidFill>
                  <a:schemeClr val="bg1"/>
                </a:solidFill>
              </a:rPr>
              <a:t>Make sense of problems and persevere in solving them.</a:t>
            </a:r>
            <a:endParaRPr lang="en-US" sz="3600" b="0" dirty="0">
              <a:solidFill>
                <a:schemeClr val="bg1"/>
              </a:solidFill>
            </a:endParaRPr>
          </a:p>
        </p:txBody>
      </p:sp>
      <p:graphicFrame>
        <p:nvGraphicFramePr>
          <p:cNvPr id="4" name="Content Placeholder 3"/>
          <p:cNvGraphicFramePr>
            <a:graphicFrameLocks noGrp="1"/>
          </p:cNvGraphicFramePr>
          <p:nvPr>
            <p:ph idx="1"/>
          </p:nvPr>
        </p:nvGraphicFramePr>
        <p:xfrm>
          <a:off x="457200" y="1600200"/>
          <a:ext cx="8229600" cy="4953000"/>
        </p:xfrm>
        <a:graphic>
          <a:graphicData uri="http://schemas.openxmlformats.org/drawingml/2006/table">
            <a:tbl>
              <a:tblPr firstRow="1" bandRow="1">
                <a:tableStyleId>{5C22544A-7EE6-4342-B048-85BDC9FD1C3A}</a:tableStyleId>
              </a:tblPr>
              <a:tblGrid>
                <a:gridCol w="4114800"/>
                <a:gridCol w="4114800"/>
              </a:tblGrid>
              <a:tr h="2476500">
                <a:tc>
                  <a:txBody>
                    <a:bodyPr/>
                    <a:lstStyle/>
                    <a:p>
                      <a:pPr lvl="0" algn="ctr"/>
                      <a:r>
                        <a:rPr lang="en-US" sz="2000" b="1" kern="1200" dirty="0" smtClean="0">
                          <a:solidFill>
                            <a:schemeClr val="tx1"/>
                          </a:solidFill>
                          <a:latin typeface="+mn-lt"/>
                          <a:ea typeface="+mn-ea"/>
                          <a:cs typeface="+mn-cs"/>
                        </a:rPr>
                        <a:t>Work to make sense </a:t>
                      </a:r>
                    </a:p>
                    <a:p>
                      <a:pPr lvl="0" algn="ctr"/>
                      <a:r>
                        <a:rPr lang="en-US" sz="2000" b="1" kern="1200" dirty="0" smtClean="0">
                          <a:solidFill>
                            <a:schemeClr val="tx1"/>
                          </a:solidFill>
                          <a:latin typeface="+mn-lt"/>
                          <a:ea typeface="+mn-ea"/>
                          <a:cs typeface="+mn-cs"/>
                        </a:rPr>
                        <a:t>of your problem.</a:t>
                      </a:r>
                    </a:p>
                    <a:p>
                      <a:pPr lvl="0" algn="ctr"/>
                      <a:r>
                        <a:rPr lang="en-US" sz="2000" b="1" kern="1200" dirty="0" smtClean="0">
                          <a:solidFill>
                            <a:schemeClr val="tx1"/>
                          </a:solidFill>
                          <a:latin typeface="+mn-lt"/>
                          <a:ea typeface="+mn-ea"/>
                          <a:cs typeface="+mn-cs"/>
                        </a:rPr>
                        <a:t>Make a plan.</a:t>
                      </a:r>
                    </a:p>
                    <a:p>
                      <a:pPr lvl="0" algn="ctr"/>
                      <a:r>
                        <a:rPr lang="en-US" sz="2000" b="1" kern="1200" dirty="0" smtClean="0">
                          <a:solidFill>
                            <a:schemeClr val="tx1"/>
                          </a:solidFill>
                          <a:latin typeface="+mn-lt"/>
                          <a:ea typeface="+mn-ea"/>
                          <a:cs typeface="+mn-cs"/>
                        </a:rPr>
                        <a:t>Try different approaches.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kern="1200" dirty="0" smtClean="0">
                          <a:solidFill>
                            <a:schemeClr val="tx1"/>
                          </a:solidFill>
                          <a:latin typeface="+mn-lt"/>
                          <a:ea typeface="+mn-ea"/>
                          <a:cs typeface="+mn-cs"/>
                        </a:rPr>
                        <a:t>productive struggle</a:t>
                      </a:r>
                    </a:p>
                    <a:p>
                      <a:pPr algn="ctr"/>
                      <a:r>
                        <a:rPr lang="en-US" sz="2000" b="1" kern="1200" dirty="0" smtClean="0">
                          <a:solidFill>
                            <a:schemeClr val="tx1"/>
                          </a:solidFill>
                          <a:latin typeface="+mn-lt"/>
                          <a:ea typeface="+mn-ea"/>
                          <a:cs typeface="+mn-cs"/>
                        </a:rPr>
                        <a:t>strategy,</a:t>
                      </a:r>
                      <a:r>
                        <a:rPr lang="en-US" sz="2000" b="1" kern="1200" baseline="0" dirty="0" smtClean="0">
                          <a:solidFill>
                            <a:schemeClr val="tx1"/>
                          </a:solidFill>
                          <a:latin typeface="+mn-lt"/>
                          <a:ea typeface="+mn-ea"/>
                          <a:cs typeface="+mn-cs"/>
                        </a:rPr>
                        <a:t> planning, </a:t>
                      </a:r>
                      <a:r>
                        <a:rPr lang="en-US" sz="2000" b="1" kern="1200" dirty="0" smtClean="0">
                          <a:solidFill>
                            <a:schemeClr val="tx1"/>
                          </a:solidFill>
                          <a:latin typeface="+mn-lt"/>
                          <a:ea typeface="+mn-ea"/>
                          <a:cs typeface="+mn-cs"/>
                        </a:rPr>
                        <a:t>effort,</a:t>
                      </a:r>
                      <a:r>
                        <a:rPr lang="en-US" sz="2000" b="1" kern="1200" baseline="0" dirty="0" smtClean="0">
                          <a:solidFill>
                            <a:schemeClr val="tx1"/>
                          </a:solidFill>
                          <a:latin typeface="+mn-lt"/>
                          <a:ea typeface="+mn-ea"/>
                          <a:cs typeface="+mn-cs"/>
                        </a:rPr>
                        <a:t> </a:t>
                      </a:r>
                    </a:p>
                    <a:p>
                      <a:pPr algn="ctr"/>
                      <a:r>
                        <a:rPr lang="en-US" sz="2000" b="1" kern="1200" dirty="0" smtClean="0">
                          <a:solidFill>
                            <a:schemeClr val="tx1"/>
                          </a:solidFill>
                          <a:latin typeface="+mn-lt"/>
                          <a:ea typeface="+mn-ea"/>
                          <a:cs typeface="+mn-cs"/>
                        </a:rPr>
                        <a:t>not giving up</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76500">
                <a:tc>
                  <a:txBody>
                    <a:bodyPr/>
                    <a:lstStyle/>
                    <a:p>
                      <a:endParaRPr lang="en-US" sz="1800" kern="1200" baseline="0" dirty="0" smtClean="0">
                        <a:solidFill>
                          <a:schemeClr val="dk1"/>
                        </a:solidFill>
                        <a:latin typeface="+mn-lt"/>
                        <a:ea typeface="+mn-ea"/>
                        <a:cs typeface="+mn-cs"/>
                      </a:endParaRPr>
                    </a:p>
                    <a:p>
                      <a:pPr algn="ctr"/>
                      <a:r>
                        <a:rPr lang="en-US" sz="2000" b="1" kern="1200" baseline="0" dirty="0" smtClean="0">
                          <a:solidFill>
                            <a:schemeClr val="dk1"/>
                          </a:solidFill>
                          <a:latin typeface="+mn-lt"/>
                          <a:ea typeface="+mn-ea"/>
                          <a:cs typeface="+mn-cs"/>
                        </a:rPr>
                        <a:t>How many different plans do you have in your group? Explain them.</a:t>
                      </a:r>
                    </a:p>
                    <a:p>
                      <a:pPr algn="ctr"/>
                      <a:r>
                        <a:rPr lang="en-US" sz="2000" b="1" i="1" dirty="0" smtClean="0">
                          <a:solidFill>
                            <a:schemeClr val="tx1"/>
                          </a:solidFill>
                        </a:rPr>
                        <a:t>I can do it. </a:t>
                      </a:r>
                      <a:r>
                        <a:rPr lang="en-US" sz="2000" b="1" i="1" dirty="0" err="1" smtClean="0">
                          <a:solidFill>
                            <a:schemeClr val="tx1"/>
                          </a:solidFill>
                        </a:rPr>
                        <a:t>S</a:t>
                      </a:r>
                      <a:r>
                        <a:rPr lang="en-US" sz="2000" b="1" i="1" dirty="0" err="1" smtClean="0">
                          <a:solidFill>
                            <a:schemeClr val="tx1"/>
                          </a:solidFill>
                          <a:latin typeface="Century Gothic"/>
                        </a:rPr>
                        <a:t>í</a:t>
                      </a:r>
                      <a:r>
                        <a:rPr lang="en-US" sz="2000" b="1" i="1" dirty="0" smtClean="0">
                          <a:solidFill>
                            <a:schemeClr val="tx1"/>
                          </a:solidFill>
                          <a:latin typeface="Century Gothic"/>
                        </a:rPr>
                        <a:t>,</a:t>
                      </a:r>
                      <a:r>
                        <a:rPr lang="en-US" sz="2000" b="1" i="1" dirty="0" smtClean="0">
                          <a:solidFill>
                            <a:schemeClr val="tx1"/>
                          </a:solidFill>
                        </a:rPr>
                        <a:t> se </a:t>
                      </a:r>
                      <a:r>
                        <a:rPr lang="en-US" sz="2000" b="1" i="1" dirty="0" err="1" smtClean="0">
                          <a:solidFill>
                            <a:schemeClr val="tx1"/>
                          </a:solidFill>
                        </a:rPr>
                        <a:t>puede</a:t>
                      </a:r>
                      <a:r>
                        <a:rPr lang="en-US" sz="2000" b="1" i="1" dirty="0" smtClean="0">
                          <a:solidFill>
                            <a:schemeClr val="tx1"/>
                          </a:solidFill>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1" i="1" dirty="0" smtClean="0">
                          <a:solidFill>
                            <a:schemeClr val="tx1"/>
                          </a:solidFill>
                        </a:rPr>
                        <a:t>I think I can. I think I can.</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1" i="1" dirty="0" smtClean="0">
                          <a:solidFill>
                            <a:schemeClr val="tx1"/>
                          </a:solidFill>
                        </a:rPr>
                        <a:t>I think I can…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2000" b="1" i="1" u="none" strike="noStrike" cap="none" normalizeH="0" baseline="0" dirty="0" smtClean="0">
                          <a:ln>
                            <a:noFill/>
                          </a:ln>
                          <a:solidFill>
                            <a:schemeClr val="tx1"/>
                          </a:solidFill>
                          <a:effectLst/>
                          <a:latin typeface="Arial" pitchFamily="34" charset="0"/>
                          <a:cs typeface="Arial" pitchFamily="34" charset="0"/>
                        </a:rPr>
                        <a:t>I quit.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Oval 4"/>
          <p:cNvSpPr/>
          <p:nvPr/>
        </p:nvSpPr>
        <p:spPr>
          <a:xfrm>
            <a:off x="3667540" y="3276601"/>
            <a:ext cx="1895060" cy="1676399"/>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MP1</a:t>
            </a:r>
            <a:endParaRPr lang="en-US" sz="4400" b="1" dirty="0"/>
          </a:p>
        </p:txBody>
      </p:sp>
      <p:sp>
        <p:nvSpPr>
          <p:cNvPr id="6" name="Rounded Rectangle 5"/>
          <p:cNvSpPr/>
          <p:nvPr/>
        </p:nvSpPr>
        <p:spPr>
          <a:xfrm>
            <a:off x="1371600" y="1524000"/>
            <a:ext cx="2209800" cy="533400"/>
          </a:xfrm>
          <a:prstGeom prst="roundRect">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Definition</a:t>
            </a:r>
            <a:endParaRPr lang="en-US" sz="2000" b="1" dirty="0"/>
          </a:p>
        </p:txBody>
      </p:sp>
      <p:sp>
        <p:nvSpPr>
          <p:cNvPr id="7" name="Rounded Rectangle 6"/>
          <p:cNvSpPr/>
          <p:nvPr/>
        </p:nvSpPr>
        <p:spPr>
          <a:xfrm>
            <a:off x="5562600" y="1524000"/>
            <a:ext cx="2209800" cy="533400"/>
          </a:xfrm>
          <a:prstGeom prst="roundRect">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Characteristics</a:t>
            </a:r>
            <a:endParaRPr lang="en-US" sz="2000" b="1" dirty="0"/>
          </a:p>
        </p:txBody>
      </p:sp>
      <p:sp>
        <p:nvSpPr>
          <p:cNvPr id="8" name="Rounded Rectangle 7"/>
          <p:cNvSpPr/>
          <p:nvPr/>
        </p:nvSpPr>
        <p:spPr>
          <a:xfrm>
            <a:off x="1371600" y="6096000"/>
            <a:ext cx="2209800" cy="533400"/>
          </a:xfrm>
          <a:prstGeom prst="roundRect">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Example</a:t>
            </a:r>
            <a:endParaRPr lang="en-US" sz="2000" b="1" dirty="0"/>
          </a:p>
        </p:txBody>
      </p:sp>
      <p:sp>
        <p:nvSpPr>
          <p:cNvPr id="9" name="Rounded Rectangle 8"/>
          <p:cNvSpPr/>
          <p:nvPr/>
        </p:nvSpPr>
        <p:spPr>
          <a:xfrm>
            <a:off x="5562600" y="6096000"/>
            <a:ext cx="2209800" cy="533400"/>
          </a:xfrm>
          <a:prstGeom prst="roundRect">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Non-Example</a:t>
            </a:r>
            <a:endParaRPr lang="en-US" sz="2000" b="1" dirty="0"/>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par>
                                <p:cTn id="8" presetID="26" presetClass="emph" presetSubtype="0" fill="hold" grpId="0" nodeType="withEffect">
                                  <p:stCondLst>
                                    <p:cond delay="0"/>
                                  </p:stCondLst>
                                  <p:childTnLst>
                                    <p:animEffect transition="out" filter="fade">
                                      <p:cBhvr>
                                        <p:cTn id="9" dur="500" tmFilter="0, 0; .2, .5; .8, .5; 1, 0"/>
                                        <p:tgtEl>
                                          <p:spTgt spid="7"/>
                                        </p:tgtEl>
                                      </p:cBhvr>
                                    </p:animEffect>
                                    <p:animScale>
                                      <p:cBhvr>
                                        <p:cTn id="10" dur="250" autoRev="1" fill="hold"/>
                                        <p:tgtEl>
                                          <p:spTgt spid="7"/>
                                        </p:tgtEl>
                                      </p:cBhvr>
                                      <p:by x="105000" y="105000"/>
                                    </p:animScale>
                                  </p:childTnLst>
                                  <p:subTnLst>
                                    <p:audio>
                                      <p:cMediaNode>
                                        <p:cTn display="0" masterRel="sameClick">
                                          <p:stCondLst>
                                            <p:cond evt="begin" delay="0">
                                              <p:tn val="8"/>
                                            </p:cond>
                                          </p:stCondLst>
                                          <p:endCondLst>
                                            <p:cond evt="onStopAudio" delay="0">
                                              <p:tgtEl>
                                                <p:sldTgt/>
                                              </p:tgtEl>
                                            </p:cond>
                                          </p:endCondLst>
                                        </p:cTn>
                                        <p:tgtEl>
                                          <p:sndTgt r:embed="rId3" name="click.wav"/>
                                        </p:tgtEl>
                                      </p:cMediaNode>
                                    </p:audio>
                                  </p:subTnLst>
                                </p:cTn>
                              </p:par>
                              <p:par>
                                <p:cTn id="11" presetID="26" presetClass="emph" presetSubtype="0" fill="hold" grpId="0" nodeType="withEffect">
                                  <p:stCondLst>
                                    <p:cond delay="0"/>
                                  </p:stCondLst>
                                  <p:childTnLst>
                                    <p:animEffect transition="out" filter="fade">
                                      <p:cBhvr>
                                        <p:cTn id="12" dur="500" tmFilter="0, 0; .2, .5; .8, .5; 1, 0"/>
                                        <p:tgtEl>
                                          <p:spTgt spid="8"/>
                                        </p:tgtEl>
                                      </p:cBhvr>
                                    </p:animEffect>
                                    <p:animScale>
                                      <p:cBhvr>
                                        <p:cTn id="13" dur="250" autoRev="1" fill="hold"/>
                                        <p:tgtEl>
                                          <p:spTgt spid="8"/>
                                        </p:tgtEl>
                                      </p:cBhvr>
                                      <p:by x="105000" y="105000"/>
                                    </p:animScale>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par>
                                <p:cTn id="14" presetID="26" presetClass="emph" presetSubtype="0" fill="hold" grpId="0" nodeType="withEffect">
                                  <p:stCondLst>
                                    <p:cond delay="0"/>
                                  </p:stCondLst>
                                  <p:childTnLst>
                                    <p:animEffect transition="out" filter="fade">
                                      <p:cBhvr>
                                        <p:cTn id="15" dur="500" tmFilter="0, 0; .2, .5; .8, .5; 1, 0"/>
                                        <p:tgtEl>
                                          <p:spTgt spid="9"/>
                                        </p:tgtEl>
                                      </p:cBhvr>
                                    </p:animEffect>
                                    <p:animScale>
                                      <p:cBhvr>
                                        <p:cTn id="16" dur="250" autoRev="1" fill="hold"/>
                                        <p:tgtEl>
                                          <p:spTgt spid="9"/>
                                        </p:tgtEl>
                                      </p:cBhvr>
                                      <p:by x="105000" y="105000"/>
                                    </p:animScale>
                                  </p:childTnLst>
                                  <p:subTnLst>
                                    <p:audio>
                                      <p:cMediaNode>
                                        <p:cTn display="0" masterRel="sameClick">
                                          <p:stCondLst>
                                            <p:cond evt="begin" delay="0">
                                              <p:tn val="14"/>
                                            </p:cond>
                                          </p:stCondLst>
                                          <p:endCondLst>
                                            <p:cond evt="onStopAudio" delay="0">
                                              <p:tgtEl>
                                                <p:sldTgt/>
                                              </p:tgtEl>
                                            </p:cond>
                                          </p:endCondLst>
                                        </p:cTn>
                                        <p:tgtEl>
                                          <p:sndTgt r:embed="rId3" name="click.wav"/>
                                        </p:tgtEl>
                                      </p:cMediaNode>
                                    </p:audio>
                                  </p:subTnLst>
                                </p:cTn>
                              </p:par>
                            </p:childTnLst>
                          </p:cTn>
                        </p:par>
                        <p:par>
                          <p:cTn id="17" fill="hold">
                            <p:stCondLst>
                              <p:cond delay="500"/>
                            </p:stCondLst>
                            <p:childTnLst>
                              <p:par>
                                <p:cTn id="18" presetID="26" presetClass="emph" presetSubtype="0" fill="hold" grpId="0" nodeType="afterEffect">
                                  <p:stCondLst>
                                    <p:cond delay="0"/>
                                  </p:stCondLst>
                                  <p:childTnLst>
                                    <p:animEffect transition="out" filter="fade">
                                      <p:cBhvr>
                                        <p:cTn id="19" dur="500" tmFilter="0, 0; .2, .5; .8, .5; 1, 0"/>
                                        <p:tgtEl>
                                          <p:spTgt spid="5"/>
                                        </p:tgtEl>
                                      </p:cBhvr>
                                    </p:animEffect>
                                    <p:animScale>
                                      <p:cBhvr>
                                        <p:cTn id="20" dur="250" autoRev="1" fill="hold"/>
                                        <p:tgtEl>
                                          <p:spTgt spid="5"/>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Users\msd2323\Desktop\FELLOWS - SEP 28 '13\Math Module 1.PNG"/>
          <p:cNvPicPr>
            <a:picLocks noChangeAspect="1" noChangeArrowheads="1"/>
          </p:cNvPicPr>
          <p:nvPr/>
        </p:nvPicPr>
        <p:blipFill>
          <a:blip r:embed="rId4" cstate="print"/>
          <a:srcRect/>
          <a:stretch>
            <a:fillRect/>
          </a:stretch>
        </p:blipFill>
        <p:spPr bwMode="auto">
          <a:xfrm>
            <a:off x="152400" y="1981200"/>
            <a:ext cx="5483526" cy="4205894"/>
          </a:xfrm>
          <a:prstGeom prst="rect">
            <a:avLst/>
          </a:prstGeom>
          <a:ln>
            <a:noFill/>
          </a:ln>
          <a:effectLst>
            <a:outerShdw blurRad="190500" algn="tl" rotWithShape="0">
              <a:srgbClr val="000000">
                <a:alpha val="70000"/>
              </a:srgbClr>
            </a:outerShdw>
          </a:effectLst>
        </p:spPr>
      </p:pic>
      <p:pic>
        <p:nvPicPr>
          <p:cNvPr id="1026" name="Picture 2" descr="C:\Users\msd2323\Desktop\FELLOWS - SEP 28 '13\MOD1HO4III.PNG"/>
          <p:cNvPicPr>
            <a:picLocks noChangeAspect="1" noChangeArrowheads="1"/>
          </p:cNvPicPr>
          <p:nvPr/>
        </p:nvPicPr>
        <p:blipFill>
          <a:blip r:embed="rId5" cstate="print"/>
          <a:srcRect/>
          <a:stretch>
            <a:fillRect/>
          </a:stretch>
        </p:blipFill>
        <p:spPr bwMode="auto">
          <a:xfrm>
            <a:off x="5564776" y="1524000"/>
            <a:ext cx="3503024" cy="4542272"/>
          </a:xfrm>
          <a:prstGeom prst="rect">
            <a:avLst/>
          </a:prstGeom>
          <a:ln>
            <a:noFill/>
          </a:ln>
          <a:effectLst>
            <a:outerShdw blurRad="190500" algn="tl" rotWithShape="0">
              <a:srgbClr val="000000">
                <a:alpha val="70000"/>
              </a:srgbClr>
            </a:outerShdw>
          </a:effectLst>
        </p:spPr>
      </p:pic>
      <p:pic>
        <p:nvPicPr>
          <p:cNvPr id="1029" name="Picture 5" descr="C:\Users\msd2323\Desktop\FELLOWS - SEP 28 '13\MOD1HO4II.PNG"/>
          <p:cNvPicPr>
            <a:picLocks noChangeAspect="1" noChangeArrowheads="1"/>
          </p:cNvPicPr>
          <p:nvPr/>
        </p:nvPicPr>
        <p:blipFill>
          <a:blip r:embed="rId6" cstate="print"/>
          <a:srcRect/>
          <a:stretch>
            <a:fillRect/>
          </a:stretch>
        </p:blipFill>
        <p:spPr bwMode="auto">
          <a:xfrm>
            <a:off x="5478438" y="1752600"/>
            <a:ext cx="3513162" cy="4537201"/>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a:xfrm>
            <a:off x="457200" y="0"/>
            <a:ext cx="8229600" cy="1417638"/>
          </a:xfrm>
        </p:spPr>
        <p:txBody>
          <a:bodyPr>
            <a:normAutofit/>
          </a:bodyPr>
          <a:lstStyle/>
          <a:p>
            <a:r>
              <a:rPr lang="en-US" sz="3600" dirty="0" smtClean="0"/>
              <a:t>MP3 </a:t>
            </a:r>
            <a:r>
              <a:rPr lang="en-US" sz="3600" b="0" dirty="0" smtClean="0"/>
              <a:t>Construct viable arguments and critique the reasoning of others.</a:t>
            </a:r>
            <a:endParaRPr lang="en-US" sz="3600" dirty="0"/>
          </a:p>
        </p:txBody>
      </p:sp>
      <p:pic>
        <p:nvPicPr>
          <p:cNvPr id="1028" name="Picture 4" descr="C:\Users\msd2323\Desktop\FELLOWS - SEP 28 '13\MOD1HO4.PNG"/>
          <p:cNvPicPr>
            <a:picLocks noChangeAspect="1" noChangeArrowheads="1"/>
          </p:cNvPicPr>
          <p:nvPr/>
        </p:nvPicPr>
        <p:blipFill>
          <a:blip r:embed="rId7" cstate="print"/>
          <a:srcRect/>
          <a:stretch>
            <a:fillRect/>
          </a:stretch>
        </p:blipFill>
        <p:spPr bwMode="auto">
          <a:xfrm>
            <a:off x="5412377" y="2087129"/>
            <a:ext cx="3503023" cy="4542271"/>
          </a:xfrm>
          <a:prstGeom prst="rect">
            <a:avLst/>
          </a:prstGeom>
          <a:ln>
            <a:noFill/>
          </a:ln>
          <a:effectLst>
            <a:outerShdw blurRad="190500" algn="tl" rotWithShape="0">
              <a:srgbClr val="000000">
                <a:alpha val="70000"/>
              </a:srgbClr>
            </a:outerShdw>
          </a:effectLst>
        </p:spPr>
      </p:pic>
      <p:pic>
        <p:nvPicPr>
          <p:cNvPr id="1027" name="Picture 3" descr="C:\Users\msd2323\Desktop\FELLOWS - SEP 28 '13\MOD1HO3.PNG"/>
          <p:cNvPicPr>
            <a:picLocks noChangeAspect="1" noChangeArrowheads="1"/>
          </p:cNvPicPr>
          <p:nvPr/>
        </p:nvPicPr>
        <p:blipFill>
          <a:blip r:embed="rId8" cstate="print"/>
          <a:srcRect/>
          <a:stretch>
            <a:fillRect/>
          </a:stretch>
        </p:blipFill>
        <p:spPr bwMode="auto">
          <a:xfrm>
            <a:off x="3276600" y="2870371"/>
            <a:ext cx="4953000" cy="3824631"/>
          </a:xfrm>
          <a:prstGeom prst="rect">
            <a:avLst/>
          </a:prstGeom>
          <a:ln>
            <a:noFill/>
          </a:ln>
          <a:effectLst>
            <a:outerShdw blurRad="190500" algn="tl" rotWithShape="0">
              <a:srgbClr val="000000">
                <a:alpha val="70000"/>
              </a:srgbClr>
            </a:outerShdw>
          </a:effectLst>
        </p:spPr>
      </p:pic>
      <p:cxnSp>
        <p:nvCxnSpPr>
          <p:cNvPr id="9" name="Straight Arrow Connector 8"/>
          <p:cNvCxnSpPr/>
          <p:nvPr/>
        </p:nvCxnSpPr>
        <p:spPr>
          <a:xfrm flipV="1">
            <a:off x="3124200" y="4876800"/>
            <a:ext cx="838200" cy="609600"/>
          </a:xfrm>
          <a:prstGeom prst="straightConnector1">
            <a:avLst/>
          </a:prstGeom>
          <a:ln w="571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29"/>
                                        </p:tgtEl>
                                        <p:attrNameLst>
                                          <p:attrName>style.visibility</p:attrName>
                                        </p:attrNameLst>
                                      </p:cBhvr>
                                      <p:to>
                                        <p:strVal val="visible"/>
                                      </p:to>
                                    </p:set>
                                    <p:animEffect transition="in" filter="fade">
                                      <p:cBhvr>
                                        <p:cTn id="15" dur="500"/>
                                        <p:tgtEl>
                                          <p:spTgt spid="102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500"/>
                                        <p:tgtEl>
                                          <p:spTgt spid="102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fade">
                                      <p:cBhvr>
                                        <p:cTn id="23" dur="500"/>
                                        <p:tgtEl>
                                          <p:spTgt spid="102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000"/>
                            </p:stCondLst>
                            <p:childTnLst>
                              <p:par>
                                <p:cTn id="29" presetID="26" presetClass="emph" presetSubtype="0" repeatCount="5000" fill="hold" nodeType="afterEffect">
                                  <p:stCondLst>
                                    <p:cond delay="0"/>
                                  </p:stCondLst>
                                  <p:childTnLst>
                                    <p:animEffect transition="out" filter="fade">
                                      <p:cBhvr>
                                        <p:cTn id="30" dur="500" tmFilter="0, 0; .2, .5; .8, .5; 1, 0"/>
                                        <p:tgtEl>
                                          <p:spTgt spid="9"/>
                                        </p:tgtEl>
                                      </p:cBhvr>
                                    </p:animEffect>
                                    <p:animScale>
                                      <p:cBhvr>
                                        <p:cTn id="31" dur="250" autoRev="1" fill="hold"/>
                                        <p:tgtEl>
                                          <p:spTgt spid="9"/>
                                        </p:tgtEl>
                                      </p:cBhvr>
                                      <p:by x="105000" y="105000"/>
                                    </p:animScale>
                                  </p:childTnLst>
                                  <p:subTnLst>
                                    <p:audio>
                                      <p:cMediaNode>
                                        <p:cTn display="0" masterRel="sameClick">
                                          <p:stCondLst>
                                            <p:cond evt="begin" delay="0">
                                              <p:tn val="29"/>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r>
              <a:rPr lang="en-US" sz="3600" b="1" dirty="0" smtClean="0">
                <a:solidFill>
                  <a:schemeClr val="bg1"/>
                </a:solidFill>
              </a:rPr>
              <a:t>MP3 </a:t>
            </a:r>
            <a:r>
              <a:rPr lang="en-US" sz="3600" b="0" dirty="0" smtClean="0">
                <a:solidFill>
                  <a:schemeClr val="bg1"/>
                </a:solidFill>
              </a:rPr>
              <a:t>Construct viable arguments and critique the reasoning of others.</a:t>
            </a:r>
            <a:endParaRPr lang="en-US" sz="3600" b="0" dirty="0">
              <a:solidFill>
                <a:schemeClr val="bg1"/>
              </a:solidFill>
            </a:endParaRPr>
          </a:p>
        </p:txBody>
      </p:sp>
      <p:graphicFrame>
        <p:nvGraphicFramePr>
          <p:cNvPr id="4" name="Content Placeholder 3"/>
          <p:cNvGraphicFramePr>
            <a:graphicFrameLocks noGrp="1"/>
          </p:cNvGraphicFramePr>
          <p:nvPr>
            <p:ph idx="1"/>
          </p:nvPr>
        </p:nvGraphicFramePr>
        <p:xfrm>
          <a:off x="457200" y="1600200"/>
          <a:ext cx="8229600" cy="4953000"/>
        </p:xfrm>
        <a:graphic>
          <a:graphicData uri="http://schemas.openxmlformats.org/drawingml/2006/table">
            <a:tbl>
              <a:tblPr firstRow="1" bandRow="1">
                <a:tableStyleId>{5C22544A-7EE6-4342-B048-85BDC9FD1C3A}</a:tableStyleId>
              </a:tblPr>
              <a:tblGrid>
                <a:gridCol w="4114800"/>
                <a:gridCol w="4114800"/>
              </a:tblGrid>
              <a:tr h="2476500">
                <a:tc>
                  <a:txBody>
                    <a:bodyPr/>
                    <a:lstStyle/>
                    <a:p>
                      <a:pPr lvl="0" algn="ctr"/>
                      <a:r>
                        <a:rPr lang="en-US" sz="2000" b="1" kern="1200" dirty="0" smtClean="0">
                          <a:solidFill>
                            <a:schemeClr val="tx1"/>
                          </a:solidFill>
                          <a:latin typeface="+mn-lt"/>
                          <a:ea typeface="+mn-ea"/>
                          <a:cs typeface="+mn-cs"/>
                        </a:rPr>
                        <a:t>Explain both what to do </a:t>
                      </a:r>
                    </a:p>
                    <a:p>
                      <a:pPr lvl="0" algn="ctr"/>
                      <a:r>
                        <a:rPr lang="en-US" sz="2000" b="1" kern="1200" dirty="0" smtClean="0">
                          <a:solidFill>
                            <a:schemeClr val="tx1"/>
                          </a:solidFill>
                          <a:latin typeface="+mn-lt"/>
                          <a:ea typeface="+mn-ea"/>
                          <a:cs typeface="+mn-cs"/>
                        </a:rPr>
                        <a:t>and why it works.</a:t>
                      </a:r>
                    </a:p>
                    <a:p>
                      <a:pPr lvl="0" algn="ctr"/>
                      <a:r>
                        <a:rPr lang="en-US" sz="2000" b="1" kern="1200" dirty="0" smtClean="0">
                          <a:solidFill>
                            <a:schemeClr val="tx1"/>
                          </a:solidFill>
                          <a:latin typeface="+mn-lt"/>
                          <a:ea typeface="+mn-ea"/>
                          <a:cs typeface="+mn-cs"/>
                        </a:rPr>
                        <a:t>Work to make sense of others' mathematical thinking.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kern="1200" dirty="0" smtClean="0">
                          <a:solidFill>
                            <a:schemeClr val="tx1"/>
                          </a:solidFill>
                          <a:latin typeface="+mn-lt"/>
                          <a:ea typeface="+mn-ea"/>
                          <a:cs typeface="+mn-cs"/>
                        </a:rPr>
                        <a:t>communicate, </a:t>
                      </a:r>
                    </a:p>
                    <a:p>
                      <a:pPr algn="ctr"/>
                      <a:r>
                        <a:rPr lang="en-US" sz="2000" b="1" kern="1200" dirty="0" smtClean="0">
                          <a:solidFill>
                            <a:schemeClr val="tx1"/>
                          </a:solidFill>
                          <a:latin typeface="+mn-lt"/>
                          <a:ea typeface="+mn-ea"/>
                          <a:cs typeface="+mn-cs"/>
                        </a:rPr>
                        <a:t>back it up,</a:t>
                      </a:r>
                      <a:r>
                        <a:rPr lang="en-US" sz="2000" b="1" kern="1200" baseline="0" dirty="0" smtClean="0">
                          <a:solidFill>
                            <a:schemeClr val="tx1"/>
                          </a:solidFill>
                          <a:latin typeface="+mn-lt"/>
                          <a:ea typeface="+mn-ea"/>
                          <a:cs typeface="+mn-cs"/>
                        </a:rPr>
                        <a:t> </a:t>
                      </a:r>
                      <a:r>
                        <a:rPr lang="en-US" sz="2000" b="1" kern="1200" dirty="0" smtClean="0">
                          <a:solidFill>
                            <a:schemeClr val="tx1"/>
                          </a:solidFill>
                          <a:latin typeface="+mn-lt"/>
                          <a:ea typeface="+mn-ea"/>
                          <a:cs typeface="+mn-cs"/>
                        </a:rPr>
                        <a:t>prove it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76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1" kern="1200" dirty="0" smtClean="0">
                          <a:solidFill>
                            <a:schemeClr val="tx1"/>
                          </a:solidFill>
                          <a:latin typeface="+mn-lt"/>
                          <a:ea typeface="+mn-ea"/>
                          <a:cs typeface="+mn-cs"/>
                        </a:rPr>
                        <a:t>I agree with </a:t>
                      </a:r>
                      <a:r>
                        <a:rPr lang="en-US" sz="2000" b="1" i="1" kern="1200" dirty="0" err="1" smtClean="0">
                          <a:solidFill>
                            <a:schemeClr val="tx1"/>
                          </a:solidFill>
                          <a:latin typeface="+mn-lt"/>
                          <a:ea typeface="+mn-ea"/>
                          <a:cs typeface="+mn-cs"/>
                        </a:rPr>
                        <a:t>Paco</a:t>
                      </a:r>
                      <a:r>
                        <a:rPr lang="en-US" sz="2000" b="1" i="1" kern="1200" dirty="0" smtClean="0">
                          <a:solidFill>
                            <a:schemeClr val="tx1"/>
                          </a:solidFill>
                          <a:latin typeface="+mn-lt"/>
                          <a:ea typeface="+mn-ea"/>
                          <a:cs typeface="+mn-cs"/>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1" i="1" kern="1200" dirty="0" smtClean="0">
                          <a:solidFill>
                            <a:schemeClr val="tx1"/>
                          </a:solidFill>
                          <a:latin typeface="+mn-lt"/>
                          <a:ea typeface="+mn-ea"/>
                          <a:cs typeface="+mn-cs"/>
                        </a:rPr>
                        <a:t>because…</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1" i="1" kern="1200" dirty="0" smtClean="0">
                          <a:solidFill>
                            <a:schemeClr val="tx1"/>
                          </a:solidFill>
                          <a:latin typeface="+mn-lt"/>
                          <a:ea typeface="+mn-ea"/>
                          <a:cs typeface="+mn-cs"/>
                        </a:rPr>
                        <a:t>I see it a different way…</a:t>
                      </a:r>
                      <a:endParaRPr lang="en-US" sz="2000" i="1" kern="1200" dirty="0" smtClean="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i="1" kern="1200" dirty="0" smtClean="0">
                          <a:solidFill>
                            <a:schemeClr val="dk1"/>
                          </a:solidFill>
                          <a:latin typeface="+mn-lt"/>
                          <a:ea typeface="+mn-ea"/>
                          <a:cs typeface="+mn-cs"/>
                        </a:rPr>
                        <a:t>What evidence do you see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i="1" kern="1200" dirty="0" smtClean="0">
                          <a:solidFill>
                            <a:schemeClr val="dk1"/>
                          </a:solidFill>
                          <a:latin typeface="+mn-lt"/>
                          <a:ea typeface="+mn-ea"/>
                          <a:cs typeface="+mn-cs"/>
                        </a:rPr>
                        <a:t>to support…?</a:t>
                      </a:r>
                      <a:endParaRPr lang="en-US" sz="2000" i="1" kern="1200" dirty="0" smtClean="0">
                        <a:solidFill>
                          <a:schemeClr val="dk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i="1" kern="1200" dirty="0" smtClean="0">
                          <a:solidFill>
                            <a:schemeClr val="dk1"/>
                          </a:solidFill>
                          <a:latin typeface="+mn-lt"/>
                          <a:ea typeface="+mn-ea"/>
                          <a:cs typeface="+mn-cs"/>
                        </a:rPr>
                        <a:t>What I hear you saying is…</a:t>
                      </a:r>
                      <a:endParaRPr lang="en-US" sz="2000" i="1" kern="1200" dirty="0" smtClean="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kern="1200" dirty="0" smtClean="0">
                          <a:solidFill>
                            <a:schemeClr val="tx1"/>
                          </a:solidFill>
                          <a:latin typeface="+mn-lt"/>
                          <a:ea typeface="+mn-ea"/>
                          <a:cs typeface="+mn-cs"/>
                        </a:rPr>
                        <a:t>a silent classroom</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Oval 4"/>
          <p:cNvSpPr/>
          <p:nvPr/>
        </p:nvSpPr>
        <p:spPr>
          <a:xfrm>
            <a:off x="3667540" y="3276601"/>
            <a:ext cx="1895060" cy="1676399"/>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MP3</a:t>
            </a:r>
            <a:endParaRPr lang="en-US" sz="4400" b="1" dirty="0"/>
          </a:p>
        </p:txBody>
      </p:sp>
      <p:sp>
        <p:nvSpPr>
          <p:cNvPr id="6" name="Rounded Rectangle 5"/>
          <p:cNvSpPr/>
          <p:nvPr/>
        </p:nvSpPr>
        <p:spPr>
          <a:xfrm>
            <a:off x="1371600" y="1524000"/>
            <a:ext cx="2209800" cy="533400"/>
          </a:xfrm>
          <a:prstGeom prst="roundRect">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Definition</a:t>
            </a:r>
            <a:endParaRPr lang="en-US" sz="2000" b="1" dirty="0"/>
          </a:p>
        </p:txBody>
      </p:sp>
      <p:sp>
        <p:nvSpPr>
          <p:cNvPr id="7" name="Rounded Rectangle 6"/>
          <p:cNvSpPr/>
          <p:nvPr/>
        </p:nvSpPr>
        <p:spPr>
          <a:xfrm>
            <a:off x="5562600" y="1524000"/>
            <a:ext cx="2209800" cy="533400"/>
          </a:xfrm>
          <a:prstGeom prst="roundRect">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Characteristics</a:t>
            </a:r>
            <a:endParaRPr lang="en-US" sz="2000" b="1" dirty="0"/>
          </a:p>
        </p:txBody>
      </p:sp>
      <p:sp>
        <p:nvSpPr>
          <p:cNvPr id="8" name="Rounded Rectangle 7"/>
          <p:cNvSpPr/>
          <p:nvPr/>
        </p:nvSpPr>
        <p:spPr>
          <a:xfrm>
            <a:off x="1371600" y="6096000"/>
            <a:ext cx="2209800" cy="533400"/>
          </a:xfrm>
          <a:prstGeom prst="roundRect">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Example</a:t>
            </a:r>
            <a:endParaRPr lang="en-US" sz="2000" b="1" dirty="0"/>
          </a:p>
        </p:txBody>
      </p:sp>
      <p:sp>
        <p:nvSpPr>
          <p:cNvPr id="9" name="Rounded Rectangle 8"/>
          <p:cNvSpPr/>
          <p:nvPr/>
        </p:nvSpPr>
        <p:spPr>
          <a:xfrm>
            <a:off x="5562600" y="6096000"/>
            <a:ext cx="2209800" cy="533400"/>
          </a:xfrm>
          <a:prstGeom prst="roundRect">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Non-Example</a:t>
            </a:r>
            <a:endParaRPr lang="en-US" sz="2000" b="1" dirty="0"/>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par>
                                <p:cTn id="8" presetID="26" presetClass="emph" presetSubtype="0" fill="hold" grpId="0" nodeType="withEffect">
                                  <p:stCondLst>
                                    <p:cond delay="0"/>
                                  </p:stCondLst>
                                  <p:childTnLst>
                                    <p:animEffect transition="out" filter="fade">
                                      <p:cBhvr>
                                        <p:cTn id="9" dur="500" tmFilter="0, 0; .2, .5; .8, .5; 1, 0"/>
                                        <p:tgtEl>
                                          <p:spTgt spid="7"/>
                                        </p:tgtEl>
                                      </p:cBhvr>
                                    </p:animEffect>
                                    <p:animScale>
                                      <p:cBhvr>
                                        <p:cTn id="10" dur="250" autoRev="1" fill="hold"/>
                                        <p:tgtEl>
                                          <p:spTgt spid="7"/>
                                        </p:tgtEl>
                                      </p:cBhvr>
                                      <p:by x="105000" y="105000"/>
                                    </p:animScale>
                                  </p:childTnLst>
                                  <p:subTnLst>
                                    <p:audio>
                                      <p:cMediaNode>
                                        <p:cTn display="0" masterRel="sameClick">
                                          <p:stCondLst>
                                            <p:cond evt="begin" delay="0">
                                              <p:tn val="8"/>
                                            </p:cond>
                                          </p:stCondLst>
                                          <p:endCondLst>
                                            <p:cond evt="onStopAudio" delay="0">
                                              <p:tgtEl>
                                                <p:sldTgt/>
                                              </p:tgtEl>
                                            </p:cond>
                                          </p:endCondLst>
                                        </p:cTn>
                                        <p:tgtEl>
                                          <p:sndTgt r:embed="rId3" name="click.wav"/>
                                        </p:tgtEl>
                                      </p:cMediaNode>
                                    </p:audio>
                                  </p:subTnLst>
                                </p:cTn>
                              </p:par>
                              <p:par>
                                <p:cTn id="11" presetID="26" presetClass="emph" presetSubtype="0" fill="hold" grpId="0" nodeType="withEffect">
                                  <p:stCondLst>
                                    <p:cond delay="0"/>
                                  </p:stCondLst>
                                  <p:childTnLst>
                                    <p:animEffect transition="out" filter="fade">
                                      <p:cBhvr>
                                        <p:cTn id="12" dur="500" tmFilter="0, 0; .2, .5; .8, .5; 1, 0"/>
                                        <p:tgtEl>
                                          <p:spTgt spid="8"/>
                                        </p:tgtEl>
                                      </p:cBhvr>
                                    </p:animEffect>
                                    <p:animScale>
                                      <p:cBhvr>
                                        <p:cTn id="13" dur="250" autoRev="1" fill="hold"/>
                                        <p:tgtEl>
                                          <p:spTgt spid="8"/>
                                        </p:tgtEl>
                                      </p:cBhvr>
                                      <p:by x="105000" y="105000"/>
                                    </p:animScale>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par>
                                <p:cTn id="14" presetID="26" presetClass="emph" presetSubtype="0" fill="hold" grpId="0" nodeType="withEffect">
                                  <p:stCondLst>
                                    <p:cond delay="0"/>
                                  </p:stCondLst>
                                  <p:childTnLst>
                                    <p:animEffect transition="out" filter="fade">
                                      <p:cBhvr>
                                        <p:cTn id="15" dur="500" tmFilter="0, 0; .2, .5; .8, .5; 1, 0"/>
                                        <p:tgtEl>
                                          <p:spTgt spid="9"/>
                                        </p:tgtEl>
                                      </p:cBhvr>
                                    </p:animEffect>
                                    <p:animScale>
                                      <p:cBhvr>
                                        <p:cTn id="16" dur="250" autoRev="1" fill="hold"/>
                                        <p:tgtEl>
                                          <p:spTgt spid="9"/>
                                        </p:tgtEl>
                                      </p:cBhvr>
                                      <p:by x="105000" y="105000"/>
                                    </p:animScale>
                                  </p:childTnLst>
                                  <p:subTnLst>
                                    <p:audio>
                                      <p:cMediaNode>
                                        <p:cTn display="0" masterRel="sameClick">
                                          <p:stCondLst>
                                            <p:cond evt="begin" delay="0">
                                              <p:tn val="14"/>
                                            </p:cond>
                                          </p:stCondLst>
                                          <p:endCondLst>
                                            <p:cond evt="onStopAudio" delay="0">
                                              <p:tgtEl>
                                                <p:sldTgt/>
                                              </p:tgtEl>
                                            </p:cond>
                                          </p:endCondLst>
                                        </p:cTn>
                                        <p:tgtEl>
                                          <p:sndTgt r:embed="rId3" name="click.wav"/>
                                        </p:tgtEl>
                                      </p:cMediaNode>
                                    </p:audio>
                                  </p:subTnLst>
                                </p:cTn>
                              </p:par>
                            </p:childTnLst>
                          </p:cTn>
                        </p:par>
                        <p:par>
                          <p:cTn id="17" fill="hold">
                            <p:stCondLst>
                              <p:cond delay="500"/>
                            </p:stCondLst>
                            <p:childTnLst>
                              <p:par>
                                <p:cTn id="18" presetID="26" presetClass="emph" presetSubtype="0" fill="hold" grpId="0" nodeType="afterEffect">
                                  <p:stCondLst>
                                    <p:cond delay="0"/>
                                  </p:stCondLst>
                                  <p:childTnLst>
                                    <p:animEffect transition="out" filter="fade">
                                      <p:cBhvr>
                                        <p:cTn id="19" dur="500" tmFilter="0, 0; .2, .5; .8, .5; 1, 0"/>
                                        <p:tgtEl>
                                          <p:spTgt spid="5"/>
                                        </p:tgtEl>
                                      </p:cBhvr>
                                    </p:animEffect>
                                    <p:animScale>
                                      <p:cBhvr>
                                        <p:cTn id="20" dur="250" autoRev="1" fill="hold"/>
                                        <p:tgtEl>
                                          <p:spTgt spid="5"/>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874837"/>
            <a:ext cx="8229600" cy="4525963"/>
          </a:xfrm>
        </p:spPr>
        <p:txBody>
          <a:bodyPr>
            <a:normAutofit/>
          </a:bodyPr>
          <a:lstStyle/>
          <a:p>
            <a:pPr marL="0" indent="0">
              <a:buNone/>
            </a:pPr>
            <a:r>
              <a:rPr lang="en-US" sz="3600" dirty="0" smtClean="0"/>
              <a:t>“In life and work, you meet new situations so you need to learn how to handle problems that are </a:t>
            </a:r>
            <a:r>
              <a:rPr lang="en-US" sz="3600" b="1" dirty="0" smtClean="0">
                <a:solidFill>
                  <a:srgbClr val="FF0000"/>
                </a:solidFill>
              </a:rPr>
              <a:t>not</a:t>
            </a:r>
            <a:r>
              <a:rPr lang="en-US" sz="3600" dirty="0" smtClean="0"/>
              <a:t> just like those you have tackled before.”</a:t>
            </a:r>
          </a:p>
          <a:p>
            <a:r>
              <a:rPr lang="en-US" sz="2000" i="1" dirty="0" err="1" smtClean="0"/>
              <a:t>Burkhardt</a:t>
            </a:r>
            <a:r>
              <a:rPr lang="en-US" sz="2000" i="1" dirty="0" smtClean="0"/>
              <a:t> 2006</a:t>
            </a:r>
            <a:endParaRPr lang="en-US" sz="2000" i="1" dirty="0"/>
          </a:p>
        </p:txBody>
      </p:sp>
      <p:sp>
        <p:nvSpPr>
          <p:cNvPr id="4" name="Title 1"/>
          <p:cNvSpPr>
            <a:spLocks noGrp="1"/>
          </p:cNvSpPr>
          <p:nvPr>
            <p:ph type="title"/>
          </p:nvPr>
        </p:nvSpPr>
        <p:spPr>
          <a:xfrm>
            <a:off x="457200" y="0"/>
            <a:ext cx="8229600" cy="1417638"/>
          </a:xfrm>
        </p:spPr>
        <p:txBody>
          <a:bodyPr>
            <a:normAutofit fontScale="90000"/>
          </a:bodyPr>
          <a:lstStyle/>
          <a:p>
            <a:r>
              <a:rPr lang="en-US" dirty="0" smtClean="0"/>
              <a:t>MP4 </a:t>
            </a:r>
            <a:r>
              <a:rPr lang="en-US" b="0" dirty="0" smtClean="0"/>
              <a:t>Model with mathematics.</a:t>
            </a:r>
            <a:endParaRPr lang="en-US" dirty="0">
              <a:solidFill>
                <a:schemeClr val="bg1"/>
              </a:solidFill>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r>
              <a:rPr lang="en-US" sz="3600" b="1" dirty="0" smtClean="0">
                <a:solidFill>
                  <a:schemeClr val="bg1"/>
                </a:solidFill>
              </a:rPr>
              <a:t>MP4 </a:t>
            </a:r>
            <a:r>
              <a:rPr lang="en-US" sz="3600" b="0" dirty="0" smtClean="0">
                <a:solidFill>
                  <a:schemeClr val="bg1"/>
                </a:solidFill>
              </a:rPr>
              <a:t>Model with mathematics.</a:t>
            </a:r>
            <a:endParaRPr lang="en-US" sz="3600" b="0" dirty="0">
              <a:solidFill>
                <a:schemeClr val="bg1"/>
              </a:solidFill>
            </a:endParaRPr>
          </a:p>
        </p:txBody>
      </p:sp>
      <p:graphicFrame>
        <p:nvGraphicFramePr>
          <p:cNvPr id="4" name="Content Placeholder 3"/>
          <p:cNvGraphicFramePr>
            <a:graphicFrameLocks noGrp="1"/>
          </p:cNvGraphicFramePr>
          <p:nvPr>
            <p:ph idx="1"/>
          </p:nvPr>
        </p:nvGraphicFramePr>
        <p:xfrm>
          <a:off x="457200" y="1600200"/>
          <a:ext cx="8229600" cy="4953000"/>
        </p:xfrm>
        <a:graphic>
          <a:graphicData uri="http://schemas.openxmlformats.org/drawingml/2006/table">
            <a:tbl>
              <a:tblPr firstRow="1" bandRow="1">
                <a:tableStyleId>{5C22544A-7EE6-4342-B048-85BDC9FD1C3A}</a:tableStyleId>
              </a:tblPr>
              <a:tblGrid>
                <a:gridCol w="4114800"/>
                <a:gridCol w="4114800"/>
              </a:tblGrid>
              <a:tr h="2476500">
                <a:tc>
                  <a:txBody>
                    <a:bodyPr/>
                    <a:lstStyle/>
                    <a:p>
                      <a:pPr lvl="0" algn="ctr"/>
                      <a:r>
                        <a:rPr lang="en-US" sz="2000" b="1" kern="1200" dirty="0" smtClean="0">
                          <a:solidFill>
                            <a:schemeClr val="tx1"/>
                          </a:solidFill>
                          <a:latin typeface="+mn-lt"/>
                          <a:ea typeface="+mn-ea"/>
                          <a:cs typeface="+mn-cs"/>
                        </a:rPr>
                        <a:t>Apply mathematical ideas to real-world situations.</a:t>
                      </a:r>
                    </a:p>
                    <a:p>
                      <a:pPr algn="ctr"/>
                      <a:r>
                        <a:rPr lang="en-US" sz="2000" b="1" kern="1200" dirty="0" smtClean="0">
                          <a:solidFill>
                            <a:schemeClr val="tx1"/>
                          </a:solidFill>
                          <a:latin typeface="+mn-lt"/>
                          <a:ea typeface="+mn-ea"/>
                          <a:cs typeface="+mn-cs"/>
                        </a:rPr>
                        <a:t>Use mathematical models to solve problems.</a:t>
                      </a:r>
                      <a:endParaRPr lang="en-US" sz="20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kern="1200" dirty="0" smtClean="0">
                          <a:solidFill>
                            <a:schemeClr val="tx1"/>
                          </a:solidFill>
                          <a:latin typeface="+mn-lt"/>
                          <a:ea typeface="+mn-ea"/>
                          <a:cs typeface="+mn-cs"/>
                        </a:rPr>
                        <a:t>real-world,</a:t>
                      </a:r>
                    </a:p>
                    <a:p>
                      <a:pPr algn="ctr"/>
                      <a:r>
                        <a:rPr lang="en-US" sz="2000" b="1" kern="1200" dirty="0" smtClean="0">
                          <a:solidFill>
                            <a:schemeClr val="tx1"/>
                          </a:solidFill>
                          <a:latin typeface="+mn-lt"/>
                          <a:ea typeface="+mn-ea"/>
                          <a:cs typeface="+mn-cs"/>
                        </a:rPr>
                        <a:t>graphs, drawings, </a:t>
                      </a:r>
                    </a:p>
                    <a:p>
                      <a:pPr algn="ctr"/>
                      <a:r>
                        <a:rPr lang="en-US" sz="2000" b="1" kern="1200" dirty="0" smtClean="0">
                          <a:solidFill>
                            <a:schemeClr val="tx1"/>
                          </a:solidFill>
                          <a:latin typeface="+mn-lt"/>
                          <a:ea typeface="+mn-ea"/>
                          <a:cs typeface="+mn-cs"/>
                        </a:rPr>
                        <a:t>tables, symbols, </a:t>
                      </a:r>
                    </a:p>
                    <a:p>
                      <a:pPr algn="ctr"/>
                      <a:r>
                        <a:rPr lang="en-US" sz="2000" b="1" kern="1200" dirty="0" smtClean="0">
                          <a:solidFill>
                            <a:schemeClr val="tx1"/>
                          </a:solidFill>
                          <a:latin typeface="+mn-lt"/>
                          <a:ea typeface="+mn-ea"/>
                          <a:cs typeface="+mn-cs"/>
                        </a:rPr>
                        <a:t>numbers, diagrams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76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tx1"/>
                          </a:solidFill>
                          <a:latin typeface="+mn-lt"/>
                          <a:ea typeface="+mn-ea"/>
                          <a:cs typeface="+mn-cs"/>
                        </a:rPr>
                        <a:t>concept lessons: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tx1"/>
                          </a:solidFill>
                          <a:latin typeface="+mn-lt"/>
                          <a:ea typeface="+mn-ea"/>
                          <a:cs typeface="+mn-cs"/>
                        </a:rPr>
                        <a:t>Puppy Playpen, </a:t>
                      </a:r>
                      <a:r>
                        <a:rPr lang="en-US" sz="2000" b="1" kern="1200" dirty="0" err="1" smtClean="0">
                          <a:solidFill>
                            <a:schemeClr val="tx1"/>
                          </a:solidFill>
                          <a:latin typeface="+mn-lt"/>
                          <a:ea typeface="+mn-ea"/>
                          <a:cs typeface="+mn-cs"/>
                        </a:rPr>
                        <a:t>Snackers</a:t>
                      </a:r>
                      <a:r>
                        <a:rPr lang="en-US" sz="2000" b="1" kern="1200" dirty="0" smtClean="0">
                          <a:solidFill>
                            <a:schemeClr val="tx1"/>
                          </a:solidFill>
                          <a:latin typeface="+mn-lt"/>
                          <a:ea typeface="+mn-ea"/>
                          <a:cs typeface="+mn-cs"/>
                        </a:rPr>
                        <a:t>,</a:t>
                      </a:r>
                      <a:r>
                        <a:rPr lang="en-US" sz="2000" b="1" kern="1200" baseline="0" dirty="0" smtClean="0">
                          <a:solidFill>
                            <a:schemeClr val="tx1"/>
                          </a:solidFill>
                          <a:latin typeface="+mn-lt"/>
                          <a:ea typeface="+mn-ea"/>
                          <a:cs typeface="+mn-cs"/>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baseline="0" dirty="0" smtClean="0">
                          <a:solidFill>
                            <a:schemeClr val="tx1"/>
                          </a:solidFill>
                          <a:latin typeface="+mn-lt"/>
                          <a:ea typeface="+mn-ea"/>
                          <a:cs typeface="+mn-cs"/>
                        </a:rPr>
                        <a:t>Star Bars</a:t>
                      </a:r>
                      <a:r>
                        <a:rPr lang="en-US" sz="2000" b="1" kern="1200" dirty="0" smtClean="0">
                          <a:solidFill>
                            <a:schemeClr val="tx1"/>
                          </a:solidFill>
                          <a:latin typeface="+mn-lt"/>
                          <a:ea typeface="+mn-ea"/>
                          <a:cs typeface="+mn-cs"/>
                        </a:rPr>
                        <a:t>, Cookie Containers, Off to the Races…</a:t>
                      </a:r>
                      <a:endParaRPr lang="en-US" sz="200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kern="1200" dirty="0" smtClean="0">
                          <a:solidFill>
                            <a:schemeClr val="tx1"/>
                          </a:solidFill>
                          <a:latin typeface="+mn-lt"/>
                          <a:ea typeface="+mn-ea"/>
                          <a:cs typeface="+mn-cs"/>
                        </a:rPr>
                        <a:t>drill &amp; kill</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Oval 4"/>
          <p:cNvSpPr/>
          <p:nvPr/>
        </p:nvSpPr>
        <p:spPr>
          <a:xfrm>
            <a:off x="3667540" y="3276601"/>
            <a:ext cx="1895060" cy="1676399"/>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MP4</a:t>
            </a:r>
            <a:endParaRPr lang="en-US" sz="4400" b="1" dirty="0"/>
          </a:p>
        </p:txBody>
      </p:sp>
      <p:sp>
        <p:nvSpPr>
          <p:cNvPr id="6" name="Rounded Rectangle 5"/>
          <p:cNvSpPr/>
          <p:nvPr/>
        </p:nvSpPr>
        <p:spPr>
          <a:xfrm>
            <a:off x="1371600" y="1524000"/>
            <a:ext cx="2209800" cy="533400"/>
          </a:xfrm>
          <a:prstGeom prst="roundRect">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Definition</a:t>
            </a:r>
            <a:endParaRPr lang="en-US" sz="2000" b="1" dirty="0"/>
          </a:p>
        </p:txBody>
      </p:sp>
      <p:sp>
        <p:nvSpPr>
          <p:cNvPr id="7" name="Rounded Rectangle 6"/>
          <p:cNvSpPr/>
          <p:nvPr/>
        </p:nvSpPr>
        <p:spPr>
          <a:xfrm>
            <a:off x="5562600" y="1524000"/>
            <a:ext cx="2209800" cy="533400"/>
          </a:xfrm>
          <a:prstGeom prst="roundRect">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Characteristics</a:t>
            </a:r>
            <a:endParaRPr lang="en-US" sz="2000" b="1" dirty="0"/>
          </a:p>
        </p:txBody>
      </p:sp>
      <p:sp>
        <p:nvSpPr>
          <p:cNvPr id="8" name="Rounded Rectangle 7"/>
          <p:cNvSpPr/>
          <p:nvPr/>
        </p:nvSpPr>
        <p:spPr>
          <a:xfrm>
            <a:off x="1371600" y="6096000"/>
            <a:ext cx="2209800" cy="533400"/>
          </a:xfrm>
          <a:prstGeom prst="roundRect">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Example</a:t>
            </a:r>
            <a:endParaRPr lang="en-US" sz="2000" b="1" dirty="0"/>
          </a:p>
        </p:txBody>
      </p:sp>
      <p:sp>
        <p:nvSpPr>
          <p:cNvPr id="9" name="Rounded Rectangle 8"/>
          <p:cNvSpPr/>
          <p:nvPr/>
        </p:nvSpPr>
        <p:spPr>
          <a:xfrm>
            <a:off x="5562600" y="6096000"/>
            <a:ext cx="2209800" cy="533400"/>
          </a:xfrm>
          <a:prstGeom prst="roundRect">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Non-Example</a:t>
            </a:r>
            <a:endParaRPr lang="en-US" sz="2000" b="1" dirty="0"/>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par>
                                <p:cTn id="8" presetID="26" presetClass="emph" presetSubtype="0" fill="hold" grpId="0" nodeType="withEffect">
                                  <p:stCondLst>
                                    <p:cond delay="0"/>
                                  </p:stCondLst>
                                  <p:childTnLst>
                                    <p:animEffect transition="out" filter="fade">
                                      <p:cBhvr>
                                        <p:cTn id="9" dur="500" tmFilter="0, 0; .2, .5; .8, .5; 1, 0"/>
                                        <p:tgtEl>
                                          <p:spTgt spid="7"/>
                                        </p:tgtEl>
                                      </p:cBhvr>
                                    </p:animEffect>
                                    <p:animScale>
                                      <p:cBhvr>
                                        <p:cTn id="10" dur="250" autoRev="1" fill="hold"/>
                                        <p:tgtEl>
                                          <p:spTgt spid="7"/>
                                        </p:tgtEl>
                                      </p:cBhvr>
                                      <p:by x="105000" y="105000"/>
                                    </p:animScale>
                                  </p:childTnLst>
                                  <p:subTnLst>
                                    <p:audio>
                                      <p:cMediaNode>
                                        <p:cTn display="0" masterRel="sameClick">
                                          <p:stCondLst>
                                            <p:cond evt="begin" delay="0">
                                              <p:tn val="8"/>
                                            </p:cond>
                                          </p:stCondLst>
                                          <p:endCondLst>
                                            <p:cond evt="onStopAudio" delay="0">
                                              <p:tgtEl>
                                                <p:sldTgt/>
                                              </p:tgtEl>
                                            </p:cond>
                                          </p:endCondLst>
                                        </p:cTn>
                                        <p:tgtEl>
                                          <p:sndTgt r:embed="rId3" name="click.wav"/>
                                        </p:tgtEl>
                                      </p:cMediaNode>
                                    </p:audio>
                                  </p:subTnLst>
                                </p:cTn>
                              </p:par>
                              <p:par>
                                <p:cTn id="11" presetID="26" presetClass="emph" presetSubtype="0" fill="hold" grpId="0" nodeType="withEffect">
                                  <p:stCondLst>
                                    <p:cond delay="0"/>
                                  </p:stCondLst>
                                  <p:childTnLst>
                                    <p:animEffect transition="out" filter="fade">
                                      <p:cBhvr>
                                        <p:cTn id="12" dur="500" tmFilter="0, 0; .2, .5; .8, .5; 1, 0"/>
                                        <p:tgtEl>
                                          <p:spTgt spid="8"/>
                                        </p:tgtEl>
                                      </p:cBhvr>
                                    </p:animEffect>
                                    <p:animScale>
                                      <p:cBhvr>
                                        <p:cTn id="13" dur="250" autoRev="1" fill="hold"/>
                                        <p:tgtEl>
                                          <p:spTgt spid="8"/>
                                        </p:tgtEl>
                                      </p:cBhvr>
                                      <p:by x="105000" y="105000"/>
                                    </p:animScale>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par>
                                <p:cTn id="14" presetID="26" presetClass="emph" presetSubtype="0" fill="hold" grpId="0" nodeType="withEffect">
                                  <p:stCondLst>
                                    <p:cond delay="0"/>
                                  </p:stCondLst>
                                  <p:childTnLst>
                                    <p:animEffect transition="out" filter="fade">
                                      <p:cBhvr>
                                        <p:cTn id="15" dur="500" tmFilter="0, 0; .2, .5; .8, .5; 1, 0"/>
                                        <p:tgtEl>
                                          <p:spTgt spid="9"/>
                                        </p:tgtEl>
                                      </p:cBhvr>
                                    </p:animEffect>
                                    <p:animScale>
                                      <p:cBhvr>
                                        <p:cTn id="16" dur="250" autoRev="1" fill="hold"/>
                                        <p:tgtEl>
                                          <p:spTgt spid="9"/>
                                        </p:tgtEl>
                                      </p:cBhvr>
                                      <p:by x="105000" y="105000"/>
                                    </p:animScale>
                                  </p:childTnLst>
                                  <p:subTnLst>
                                    <p:audio>
                                      <p:cMediaNode>
                                        <p:cTn display="0" masterRel="sameClick">
                                          <p:stCondLst>
                                            <p:cond evt="begin" delay="0">
                                              <p:tn val="14"/>
                                            </p:cond>
                                          </p:stCondLst>
                                          <p:endCondLst>
                                            <p:cond evt="onStopAudio" delay="0">
                                              <p:tgtEl>
                                                <p:sldTgt/>
                                              </p:tgtEl>
                                            </p:cond>
                                          </p:endCondLst>
                                        </p:cTn>
                                        <p:tgtEl>
                                          <p:sndTgt r:embed="rId3" name="click.wav"/>
                                        </p:tgtEl>
                                      </p:cMediaNode>
                                    </p:audio>
                                  </p:subTnLst>
                                </p:cTn>
                              </p:par>
                            </p:childTnLst>
                          </p:cTn>
                        </p:par>
                        <p:par>
                          <p:cTn id="17" fill="hold">
                            <p:stCondLst>
                              <p:cond delay="500"/>
                            </p:stCondLst>
                            <p:childTnLst>
                              <p:par>
                                <p:cTn id="18" presetID="26" presetClass="emph" presetSubtype="0" fill="hold" grpId="0" nodeType="afterEffect">
                                  <p:stCondLst>
                                    <p:cond delay="0"/>
                                  </p:stCondLst>
                                  <p:childTnLst>
                                    <p:animEffect transition="out" filter="fade">
                                      <p:cBhvr>
                                        <p:cTn id="19" dur="500" tmFilter="0, 0; .2, .5; .8, .5; 1, 0"/>
                                        <p:tgtEl>
                                          <p:spTgt spid="5"/>
                                        </p:tgtEl>
                                      </p:cBhvr>
                                    </p:animEffect>
                                    <p:animScale>
                                      <p:cBhvr>
                                        <p:cTn id="20" dur="250" autoRev="1" fill="hold"/>
                                        <p:tgtEl>
                                          <p:spTgt spid="5"/>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r>
              <a:rPr lang="en-US" sz="3600" b="1" dirty="0" smtClean="0">
                <a:solidFill>
                  <a:schemeClr val="bg1"/>
                </a:solidFill>
              </a:rPr>
              <a:t>MP7 </a:t>
            </a:r>
            <a:r>
              <a:rPr lang="en-US" sz="3600" b="0" dirty="0" smtClean="0">
                <a:solidFill>
                  <a:schemeClr val="bg1"/>
                </a:solidFill>
              </a:rPr>
              <a:t>Look for and </a:t>
            </a:r>
            <a:br>
              <a:rPr lang="en-US" sz="3600" b="0" dirty="0" smtClean="0">
                <a:solidFill>
                  <a:schemeClr val="bg1"/>
                </a:solidFill>
              </a:rPr>
            </a:br>
            <a:r>
              <a:rPr lang="en-US" sz="3600" b="0" dirty="0" smtClean="0">
                <a:solidFill>
                  <a:schemeClr val="bg1"/>
                </a:solidFill>
              </a:rPr>
              <a:t>make use of structure.</a:t>
            </a:r>
            <a:endParaRPr lang="en-US" sz="3600" b="0" dirty="0">
              <a:solidFill>
                <a:schemeClr val="bg1"/>
              </a:solidFill>
            </a:endParaRPr>
          </a:p>
        </p:txBody>
      </p:sp>
      <p:graphicFrame>
        <p:nvGraphicFramePr>
          <p:cNvPr id="4" name="Content Placeholder 3"/>
          <p:cNvGraphicFramePr>
            <a:graphicFrameLocks noGrp="1"/>
          </p:cNvGraphicFramePr>
          <p:nvPr>
            <p:ph idx="1"/>
          </p:nvPr>
        </p:nvGraphicFramePr>
        <p:xfrm>
          <a:off x="457200" y="1600200"/>
          <a:ext cx="8229600" cy="4953000"/>
        </p:xfrm>
        <a:graphic>
          <a:graphicData uri="http://schemas.openxmlformats.org/drawingml/2006/table">
            <a:tbl>
              <a:tblPr firstRow="1" bandRow="1">
                <a:tableStyleId>{5C22544A-7EE6-4342-B048-85BDC9FD1C3A}</a:tableStyleId>
              </a:tblPr>
              <a:tblGrid>
                <a:gridCol w="4114800"/>
                <a:gridCol w="4114800"/>
              </a:tblGrid>
              <a:tr h="2476500">
                <a:tc>
                  <a:txBody>
                    <a:bodyPr/>
                    <a:lstStyle/>
                    <a:p>
                      <a:pPr lvl="0" algn="ctr"/>
                      <a:r>
                        <a:rPr lang="en-US" sz="2000" b="1" kern="1200" dirty="0" smtClean="0">
                          <a:solidFill>
                            <a:schemeClr val="tx1"/>
                          </a:solidFill>
                          <a:latin typeface="+mn-lt"/>
                          <a:ea typeface="+mn-ea"/>
                          <a:cs typeface="+mn-cs"/>
                        </a:rPr>
                        <a:t>See and understand how numbers and shapes are organized and put together as parts and wholes.</a:t>
                      </a:r>
                      <a:endParaRPr lang="en-US" sz="20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ea typeface="Times New Roman" pitchFamily="18" charset="0"/>
                          <a:cs typeface="Arial" pitchFamily="34" charset="0"/>
                        </a:rPr>
                        <a:t>operating</a:t>
                      </a:r>
                      <a:r>
                        <a:rPr kumimoji="0" lang="en-US" sz="2000" b="0" i="0" u="none" strike="noStrike" cap="none" normalizeH="0" baseline="0" dirty="0" smtClean="0">
                          <a:ln>
                            <a:noFill/>
                          </a:ln>
                          <a:solidFill>
                            <a:schemeClr val="tx1"/>
                          </a:solidFill>
                          <a:effectLst/>
                          <a:latin typeface="+mn-lt"/>
                          <a:ea typeface="+mn-ea"/>
                          <a:cs typeface="Arial" pitchFamily="34" charset="0"/>
                        </a:rPr>
                        <a:t>, </a:t>
                      </a:r>
                      <a:r>
                        <a:rPr kumimoji="0" lang="en-US" sz="2000" b="1" i="0" u="none" strike="noStrike" cap="none" normalizeH="0" baseline="0" dirty="0" smtClean="0">
                          <a:ln>
                            <a:noFill/>
                          </a:ln>
                          <a:solidFill>
                            <a:schemeClr val="tx1"/>
                          </a:solidFill>
                          <a:effectLst/>
                          <a:latin typeface="+mn-lt"/>
                          <a:ea typeface="Times New Roman" pitchFamily="18" charset="0"/>
                          <a:cs typeface="Arial" pitchFamily="34" charset="0"/>
                        </a:rPr>
                        <a:t>dissecting</a:t>
                      </a:r>
                      <a:r>
                        <a:rPr kumimoji="0" lang="en-US" sz="2000" b="0" i="0" u="none" strike="noStrike" cap="none" normalizeH="0" baseline="0" dirty="0" smtClean="0">
                          <a:ln>
                            <a:noFill/>
                          </a:ln>
                          <a:solidFill>
                            <a:schemeClr val="tx1"/>
                          </a:solidFill>
                          <a:effectLst/>
                          <a:latin typeface="+mn-lt"/>
                          <a:ea typeface="+mn-ea"/>
                          <a:cs typeface="Arial" pitchFamily="34" charset="0"/>
                        </a:rPr>
                        <a:t>, </a:t>
                      </a:r>
                      <a:r>
                        <a:rPr kumimoji="0" lang="en-US" sz="2000" b="1" i="0" u="none" strike="noStrike" cap="none" normalizeH="0" baseline="0" dirty="0" smtClean="0">
                          <a:ln>
                            <a:noFill/>
                          </a:ln>
                          <a:solidFill>
                            <a:schemeClr val="tx1"/>
                          </a:solidFill>
                          <a:effectLst/>
                          <a:latin typeface="+mn-lt"/>
                          <a:ea typeface="Times New Roman" pitchFamily="18" charset="0"/>
                          <a:cs typeface="Arial" pitchFamily="34" charset="0"/>
                        </a:rPr>
                        <a:t>discovering</a:t>
                      </a:r>
                      <a:r>
                        <a:rPr kumimoji="0" lang="en-US" sz="2000" b="0" i="0" u="none" strike="noStrike" cap="none" normalizeH="0" baseline="0" dirty="0" smtClean="0">
                          <a:ln>
                            <a:noFill/>
                          </a:ln>
                          <a:solidFill>
                            <a:schemeClr val="tx1"/>
                          </a:solidFill>
                          <a:effectLst/>
                          <a:latin typeface="+mn-lt"/>
                          <a:ea typeface="+mn-ea"/>
                          <a:cs typeface="Arial" pitchFamily="34" charset="0"/>
                        </a:rPr>
                        <a:t>, </a:t>
                      </a:r>
                      <a:r>
                        <a:rPr kumimoji="0" lang="en-US" sz="2000" b="1" i="0" u="none" strike="noStrike" cap="none" normalizeH="0" baseline="0" dirty="0" smtClean="0">
                          <a:ln>
                            <a:noFill/>
                          </a:ln>
                          <a:solidFill>
                            <a:schemeClr val="tx1"/>
                          </a:solidFill>
                          <a:effectLst/>
                          <a:latin typeface="+mn-lt"/>
                          <a:ea typeface="Times New Roman" pitchFamily="18" charset="0"/>
                          <a:cs typeface="Arial" pitchFamily="34" charset="0"/>
                        </a:rPr>
                        <a:t>deconstruct</a:t>
                      </a:r>
                      <a:r>
                        <a:rPr kumimoji="0" lang="en-US" sz="2000" b="1" i="0" u="none" strike="noStrike" cap="none" normalizeH="0" baseline="0" dirty="0" smtClean="0">
                          <a:ln>
                            <a:noFill/>
                          </a:ln>
                          <a:solidFill>
                            <a:schemeClr val="tx1"/>
                          </a:solidFill>
                          <a:effectLst/>
                          <a:latin typeface="+mn-lt"/>
                          <a:ea typeface="Times New Roman" pitchFamily="18" charset="0"/>
                          <a:cs typeface="Times New Roman" pitchFamily="18" charset="0"/>
                        </a:rPr>
                        <a:t>, decompose &amp; compose</a:t>
                      </a:r>
                      <a:r>
                        <a:rPr kumimoji="0" lang="en-US" sz="2000" b="0" i="0" u="none" strike="noStrike" cap="none" normalizeH="0" baseline="0" dirty="0" smtClean="0">
                          <a:ln>
                            <a:noFill/>
                          </a:ln>
                          <a:solidFill>
                            <a:schemeClr val="tx1"/>
                          </a:solidFill>
                          <a:effectLst/>
                          <a:latin typeface="+mn-lt"/>
                          <a:cs typeface="Arial" pitchFamily="34"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76500">
                <a:tc>
                  <a:txBody>
                    <a:bodyPr/>
                    <a:lstStyle/>
                    <a:p>
                      <a:pPr algn="ctr"/>
                      <a:r>
                        <a:rPr lang="en-US" sz="2000" b="1" dirty="0" smtClean="0">
                          <a:solidFill>
                            <a:schemeClr val="tx1"/>
                          </a:solidFill>
                        </a:rPr>
                        <a:t>112 is</a:t>
                      </a:r>
                    </a:p>
                    <a:p>
                      <a:pPr algn="ctr"/>
                      <a:r>
                        <a:rPr lang="en-US" sz="2000" b="1" dirty="0" smtClean="0">
                          <a:solidFill>
                            <a:schemeClr val="tx1"/>
                          </a:solidFill>
                        </a:rPr>
                        <a:t>11 tens &amp; 2 ones,</a:t>
                      </a:r>
                    </a:p>
                    <a:p>
                      <a:pPr algn="ctr"/>
                      <a:r>
                        <a:rPr lang="en-US" sz="2000" b="1" dirty="0" smtClean="0">
                          <a:solidFill>
                            <a:schemeClr val="tx1"/>
                          </a:solidFill>
                        </a:rPr>
                        <a:t>1 hundred &amp; 12 ones,</a:t>
                      </a:r>
                    </a:p>
                    <a:p>
                      <a:pPr algn="ctr"/>
                      <a:r>
                        <a:rPr lang="en-US" sz="2000" b="1" dirty="0" smtClean="0">
                          <a:solidFill>
                            <a:schemeClr val="tx1"/>
                          </a:solidFill>
                        </a:rPr>
                        <a:t>1 hundred, 1 ten</a:t>
                      </a:r>
                      <a:r>
                        <a:rPr lang="en-US" sz="2000" b="1" baseline="0" dirty="0" smtClean="0">
                          <a:solidFill>
                            <a:schemeClr val="tx1"/>
                          </a:solidFill>
                        </a:rPr>
                        <a:t> &amp;</a:t>
                      </a:r>
                      <a:r>
                        <a:rPr lang="en-US" sz="2000" b="1" dirty="0" smtClean="0">
                          <a:solidFill>
                            <a:schemeClr val="tx1"/>
                          </a:solidFill>
                        </a:rPr>
                        <a:t> 2 ones…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fontAlgn="base">
                        <a:spcBef>
                          <a:spcPct val="0"/>
                        </a:spcBef>
                        <a:spcAft>
                          <a:spcPct val="0"/>
                        </a:spcAft>
                      </a:pPr>
                      <a:r>
                        <a:rPr lang="en-US" sz="2000" b="1" dirty="0" smtClean="0"/>
                        <a:t>teaching the algorithm </a:t>
                      </a:r>
                    </a:p>
                    <a:p>
                      <a:pPr lvl="0" algn="ctr" fontAlgn="base">
                        <a:spcBef>
                          <a:spcPct val="0"/>
                        </a:spcBef>
                        <a:spcAft>
                          <a:spcPct val="0"/>
                        </a:spcAft>
                      </a:pPr>
                      <a:r>
                        <a:rPr lang="en-US" sz="2000" b="1" dirty="0" smtClean="0"/>
                        <a:t>without</a:t>
                      </a:r>
                      <a:r>
                        <a:rPr lang="en-US" sz="2000" b="1" baseline="0" dirty="0" smtClean="0"/>
                        <a:t> </a:t>
                      </a:r>
                      <a:r>
                        <a:rPr lang="en-US" sz="2000" b="1" dirty="0" smtClean="0"/>
                        <a:t>connections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Oval 4"/>
          <p:cNvSpPr/>
          <p:nvPr/>
        </p:nvSpPr>
        <p:spPr>
          <a:xfrm>
            <a:off x="3667540" y="3276601"/>
            <a:ext cx="1895060" cy="1676399"/>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MP7</a:t>
            </a:r>
            <a:endParaRPr lang="en-US" sz="4400" b="1" dirty="0"/>
          </a:p>
        </p:txBody>
      </p:sp>
      <p:sp>
        <p:nvSpPr>
          <p:cNvPr id="10" name="Rounded Rectangle 9"/>
          <p:cNvSpPr/>
          <p:nvPr/>
        </p:nvSpPr>
        <p:spPr>
          <a:xfrm>
            <a:off x="1371600" y="1524000"/>
            <a:ext cx="2209800" cy="533400"/>
          </a:xfrm>
          <a:prstGeom prst="roundRect">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Definition</a:t>
            </a:r>
            <a:endParaRPr lang="en-US" sz="2000" b="1" dirty="0"/>
          </a:p>
        </p:txBody>
      </p:sp>
      <p:sp>
        <p:nvSpPr>
          <p:cNvPr id="11" name="Rounded Rectangle 10"/>
          <p:cNvSpPr/>
          <p:nvPr/>
        </p:nvSpPr>
        <p:spPr>
          <a:xfrm>
            <a:off x="5562600" y="1524000"/>
            <a:ext cx="2209800" cy="533400"/>
          </a:xfrm>
          <a:prstGeom prst="roundRect">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Characteristics</a:t>
            </a:r>
            <a:endParaRPr lang="en-US" sz="2000" b="1" dirty="0"/>
          </a:p>
        </p:txBody>
      </p:sp>
      <p:sp>
        <p:nvSpPr>
          <p:cNvPr id="12" name="Rounded Rectangle 11"/>
          <p:cNvSpPr/>
          <p:nvPr/>
        </p:nvSpPr>
        <p:spPr>
          <a:xfrm>
            <a:off x="1371600" y="6096000"/>
            <a:ext cx="2209800" cy="533400"/>
          </a:xfrm>
          <a:prstGeom prst="roundRect">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Example</a:t>
            </a:r>
            <a:endParaRPr lang="en-US" sz="2000" b="1" dirty="0"/>
          </a:p>
        </p:txBody>
      </p:sp>
      <p:sp>
        <p:nvSpPr>
          <p:cNvPr id="13" name="Rounded Rectangle 12"/>
          <p:cNvSpPr/>
          <p:nvPr/>
        </p:nvSpPr>
        <p:spPr>
          <a:xfrm>
            <a:off x="5562600" y="6096000"/>
            <a:ext cx="2209800" cy="533400"/>
          </a:xfrm>
          <a:prstGeom prst="roundRect">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Non-Example</a:t>
            </a:r>
            <a:endParaRPr lang="en-US" sz="2000" b="1" dirty="0"/>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par>
                                <p:cTn id="8" presetID="26" presetClass="emph" presetSubtype="0" fill="hold" grpId="0" nodeType="withEffect">
                                  <p:stCondLst>
                                    <p:cond delay="0"/>
                                  </p:stCondLst>
                                  <p:childTnLst>
                                    <p:animEffect transition="out" filter="fade">
                                      <p:cBhvr>
                                        <p:cTn id="9" dur="500" tmFilter="0, 0; .2, .5; .8, .5; 1, 0"/>
                                        <p:tgtEl>
                                          <p:spTgt spid="11"/>
                                        </p:tgtEl>
                                      </p:cBhvr>
                                    </p:animEffect>
                                    <p:animScale>
                                      <p:cBhvr>
                                        <p:cTn id="10" dur="250" autoRev="1" fill="hold"/>
                                        <p:tgtEl>
                                          <p:spTgt spid="11"/>
                                        </p:tgtEl>
                                      </p:cBhvr>
                                      <p:by x="105000" y="105000"/>
                                    </p:animScale>
                                  </p:childTnLst>
                                  <p:subTnLst>
                                    <p:audio>
                                      <p:cMediaNode>
                                        <p:cTn display="0" masterRel="sameClick">
                                          <p:stCondLst>
                                            <p:cond evt="begin" delay="0">
                                              <p:tn val="8"/>
                                            </p:cond>
                                          </p:stCondLst>
                                          <p:endCondLst>
                                            <p:cond evt="onStopAudio" delay="0">
                                              <p:tgtEl>
                                                <p:sldTgt/>
                                              </p:tgtEl>
                                            </p:cond>
                                          </p:endCondLst>
                                        </p:cTn>
                                        <p:tgtEl>
                                          <p:sndTgt r:embed="rId3" name="click.wav"/>
                                        </p:tgtEl>
                                      </p:cMediaNode>
                                    </p:audio>
                                  </p:subTnLst>
                                </p:cTn>
                              </p:par>
                              <p:par>
                                <p:cTn id="11" presetID="26" presetClass="emph" presetSubtype="0" fill="hold" grpId="0" nodeType="withEffect">
                                  <p:stCondLst>
                                    <p:cond delay="0"/>
                                  </p:stCondLst>
                                  <p:childTnLst>
                                    <p:animEffect transition="out" filter="fade">
                                      <p:cBhvr>
                                        <p:cTn id="12" dur="500" tmFilter="0, 0; .2, .5; .8, .5; 1, 0"/>
                                        <p:tgtEl>
                                          <p:spTgt spid="12"/>
                                        </p:tgtEl>
                                      </p:cBhvr>
                                    </p:animEffect>
                                    <p:animScale>
                                      <p:cBhvr>
                                        <p:cTn id="13" dur="250" autoRev="1" fill="hold"/>
                                        <p:tgtEl>
                                          <p:spTgt spid="12"/>
                                        </p:tgtEl>
                                      </p:cBhvr>
                                      <p:by x="105000" y="105000"/>
                                    </p:animScale>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par>
                                <p:cTn id="14" presetID="26" presetClass="emph" presetSubtype="0" fill="hold" grpId="0" nodeType="withEffect">
                                  <p:stCondLst>
                                    <p:cond delay="0"/>
                                  </p:stCondLst>
                                  <p:childTnLst>
                                    <p:animEffect transition="out" filter="fade">
                                      <p:cBhvr>
                                        <p:cTn id="15" dur="500" tmFilter="0, 0; .2, .5; .8, .5; 1, 0"/>
                                        <p:tgtEl>
                                          <p:spTgt spid="13"/>
                                        </p:tgtEl>
                                      </p:cBhvr>
                                    </p:animEffect>
                                    <p:animScale>
                                      <p:cBhvr>
                                        <p:cTn id="16" dur="250" autoRev="1" fill="hold"/>
                                        <p:tgtEl>
                                          <p:spTgt spid="13"/>
                                        </p:tgtEl>
                                      </p:cBhvr>
                                      <p:by x="105000" y="105000"/>
                                    </p:animScale>
                                  </p:childTnLst>
                                  <p:subTnLst>
                                    <p:audio>
                                      <p:cMediaNode>
                                        <p:cTn display="0" masterRel="sameClick">
                                          <p:stCondLst>
                                            <p:cond evt="begin" delay="0">
                                              <p:tn val="14"/>
                                            </p:cond>
                                          </p:stCondLst>
                                          <p:endCondLst>
                                            <p:cond evt="onStopAudio" delay="0">
                                              <p:tgtEl>
                                                <p:sldTgt/>
                                              </p:tgtEl>
                                            </p:cond>
                                          </p:endCondLst>
                                        </p:cTn>
                                        <p:tgtEl>
                                          <p:sndTgt r:embed="rId3" name="click.wav"/>
                                        </p:tgtEl>
                                      </p:cMediaNode>
                                    </p:audio>
                                  </p:subTnLst>
                                </p:cTn>
                              </p:par>
                            </p:childTnLst>
                          </p:cTn>
                        </p:par>
                        <p:par>
                          <p:cTn id="17" fill="hold">
                            <p:stCondLst>
                              <p:cond delay="500"/>
                            </p:stCondLst>
                            <p:childTnLst>
                              <p:par>
                                <p:cTn id="18" presetID="26" presetClass="emph" presetSubtype="0" fill="hold" grpId="0" nodeType="afterEffect">
                                  <p:stCondLst>
                                    <p:cond delay="0"/>
                                  </p:stCondLst>
                                  <p:childTnLst>
                                    <p:animEffect transition="out" filter="fade">
                                      <p:cBhvr>
                                        <p:cTn id="19" dur="500" tmFilter="0, 0; .2, .5; .8, .5; 1, 0"/>
                                        <p:tgtEl>
                                          <p:spTgt spid="5"/>
                                        </p:tgtEl>
                                      </p:cBhvr>
                                    </p:animEffect>
                                    <p:animScale>
                                      <p:cBhvr>
                                        <p:cTn id="20" dur="250" autoRev="1" fill="hold"/>
                                        <p:tgtEl>
                                          <p:spTgt spid="5"/>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r>
              <a:rPr lang="en-US" sz="3600" b="1" dirty="0" smtClean="0">
                <a:solidFill>
                  <a:schemeClr val="bg1"/>
                </a:solidFill>
              </a:rPr>
              <a:t>MP8 </a:t>
            </a:r>
            <a:r>
              <a:rPr lang="en-US" sz="3600" b="0" dirty="0" smtClean="0">
                <a:solidFill>
                  <a:schemeClr val="bg1"/>
                </a:solidFill>
              </a:rPr>
              <a:t>Look for and express regularity  repeated reasoning.</a:t>
            </a:r>
            <a:endParaRPr lang="en-US" sz="3600" b="0" dirty="0">
              <a:solidFill>
                <a:schemeClr val="bg1"/>
              </a:solidFill>
            </a:endParaRPr>
          </a:p>
        </p:txBody>
      </p:sp>
      <p:graphicFrame>
        <p:nvGraphicFramePr>
          <p:cNvPr id="4" name="Content Placeholder 3"/>
          <p:cNvGraphicFramePr>
            <a:graphicFrameLocks noGrp="1"/>
          </p:cNvGraphicFramePr>
          <p:nvPr>
            <p:ph idx="1"/>
          </p:nvPr>
        </p:nvGraphicFramePr>
        <p:xfrm>
          <a:off x="457200" y="1600200"/>
          <a:ext cx="8229600" cy="4953000"/>
        </p:xfrm>
        <a:graphic>
          <a:graphicData uri="http://schemas.openxmlformats.org/drawingml/2006/table">
            <a:tbl>
              <a:tblPr firstRow="1" bandRow="1">
                <a:tableStyleId>{5C22544A-7EE6-4342-B048-85BDC9FD1C3A}</a:tableStyleId>
              </a:tblPr>
              <a:tblGrid>
                <a:gridCol w="4114800"/>
                <a:gridCol w="4114800"/>
              </a:tblGrid>
              <a:tr h="2476500">
                <a:tc>
                  <a:txBody>
                    <a:bodyPr/>
                    <a:lstStyle/>
                    <a:p>
                      <a:pPr lvl="0" algn="ctr"/>
                      <a:r>
                        <a:rPr lang="en-US" sz="2000" b="1" kern="1200" dirty="0" smtClean="0">
                          <a:solidFill>
                            <a:schemeClr val="tx1"/>
                          </a:solidFill>
                          <a:latin typeface="+mn-lt"/>
                          <a:ea typeface="+mn-ea"/>
                          <a:cs typeface="+mn-cs"/>
                        </a:rPr>
                        <a:t>Use patterns and structures</a:t>
                      </a:r>
                    </a:p>
                    <a:p>
                      <a:pPr lvl="0" algn="ctr"/>
                      <a:r>
                        <a:rPr lang="en-US" sz="2000" b="1" kern="1200" dirty="0" smtClean="0">
                          <a:solidFill>
                            <a:schemeClr val="tx1"/>
                          </a:solidFill>
                          <a:latin typeface="+mn-lt"/>
                          <a:ea typeface="+mn-ea"/>
                          <a:cs typeface="+mn-cs"/>
                        </a:rPr>
                        <a:t>to create and explain</a:t>
                      </a:r>
                    </a:p>
                    <a:p>
                      <a:pPr lvl="0" algn="ctr"/>
                      <a:r>
                        <a:rPr lang="en-US" sz="2000" b="1" kern="1200" dirty="0" smtClean="0">
                          <a:solidFill>
                            <a:schemeClr val="tx1"/>
                          </a:solidFill>
                          <a:latin typeface="+mn-lt"/>
                          <a:ea typeface="+mn-ea"/>
                          <a:cs typeface="+mn-cs"/>
                        </a:rPr>
                        <a:t>rules and shortcuts.</a:t>
                      </a:r>
                    </a:p>
                    <a:p>
                      <a:pPr lvl="0" algn="ctr"/>
                      <a:r>
                        <a:rPr lang="en-US" sz="2000" b="1" kern="1200" dirty="0" smtClean="0">
                          <a:solidFill>
                            <a:schemeClr val="tx1"/>
                          </a:solidFill>
                          <a:latin typeface="+mn-lt"/>
                          <a:ea typeface="+mn-ea"/>
                          <a:cs typeface="+mn-cs"/>
                        </a:rPr>
                        <a:t>Use</a:t>
                      </a:r>
                      <a:r>
                        <a:rPr lang="en-US" sz="2000" b="1" kern="1200" baseline="0" dirty="0" smtClean="0">
                          <a:solidFill>
                            <a:schemeClr val="tx1"/>
                          </a:solidFill>
                          <a:latin typeface="+mn-lt"/>
                          <a:ea typeface="+mn-ea"/>
                          <a:cs typeface="+mn-cs"/>
                        </a:rPr>
                        <a:t> the </a:t>
                      </a:r>
                      <a:r>
                        <a:rPr lang="en-US" sz="2000" b="1" kern="1200" dirty="0" smtClean="0">
                          <a:solidFill>
                            <a:schemeClr val="tx1"/>
                          </a:solidFill>
                          <a:latin typeface="+mn-lt"/>
                          <a:ea typeface="+mn-ea"/>
                          <a:cs typeface="+mn-cs"/>
                        </a:rPr>
                        <a:t>rules and shortcuts</a:t>
                      </a:r>
                    </a:p>
                    <a:p>
                      <a:pPr lvl="0" algn="ctr"/>
                      <a:r>
                        <a:rPr lang="en-US" sz="2000" b="1" kern="1200" dirty="0" smtClean="0">
                          <a:solidFill>
                            <a:schemeClr val="tx1"/>
                          </a:solidFill>
                          <a:latin typeface="+mn-lt"/>
                          <a:ea typeface="+mn-ea"/>
                          <a:cs typeface="+mn-cs"/>
                        </a:rPr>
                        <a:t> to solve problems.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kern="1200" dirty="0" smtClean="0">
                          <a:solidFill>
                            <a:schemeClr val="tx1"/>
                          </a:solidFill>
                          <a:latin typeface="+mn-lt"/>
                          <a:ea typeface="+mn-ea"/>
                          <a:cs typeface="+mn-cs"/>
                        </a:rPr>
                        <a:t>shortcuts</a:t>
                      </a:r>
                      <a:endParaRPr kumimoji="0" lang="en-US" sz="2000" b="0" i="0" u="none" strike="noStrike" cap="none" normalizeH="0" baseline="0" dirty="0" smtClean="0">
                        <a:ln>
                          <a:noFill/>
                        </a:ln>
                        <a:solidFill>
                          <a:schemeClr val="tx1"/>
                        </a:solidFill>
                        <a:effectLst/>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76500">
                <a:tc>
                  <a:txBody>
                    <a:bodyPr/>
                    <a:lstStyle/>
                    <a:p>
                      <a:pPr algn="ctr"/>
                      <a:r>
                        <a:rPr lang="en-US" sz="2000" b="1" kern="1200" dirty="0" smtClean="0">
                          <a:solidFill>
                            <a:schemeClr val="tx1"/>
                          </a:solidFill>
                          <a:latin typeface="+mn-lt"/>
                          <a:ea typeface="+mn-ea"/>
                          <a:cs typeface="+mn-cs"/>
                        </a:rPr>
                        <a:t>“Will the same strategy </a:t>
                      </a:r>
                    </a:p>
                    <a:p>
                      <a:pPr algn="ctr"/>
                      <a:r>
                        <a:rPr lang="en-US" sz="2000" b="1" kern="1200" dirty="0" smtClean="0">
                          <a:solidFill>
                            <a:schemeClr val="tx1"/>
                          </a:solidFill>
                          <a:latin typeface="+mn-lt"/>
                          <a:ea typeface="+mn-ea"/>
                          <a:cs typeface="+mn-cs"/>
                        </a:rPr>
                        <a:t>always work?”</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fontAlgn="base">
                        <a:spcBef>
                          <a:spcPct val="0"/>
                        </a:spcBef>
                        <a:spcAft>
                          <a:spcPct val="0"/>
                        </a:spcAft>
                      </a:pPr>
                      <a:r>
                        <a:rPr lang="en-US" sz="2000" b="1" kern="1200" dirty="0" smtClean="0">
                          <a:solidFill>
                            <a:schemeClr val="tx1"/>
                          </a:solidFill>
                          <a:latin typeface="+mn-lt"/>
                          <a:ea typeface="+mn-ea"/>
                          <a:cs typeface="+mn-cs"/>
                        </a:rPr>
                        <a:t>starting from scratch, </a:t>
                      </a:r>
                    </a:p>
                    <a:p>
                      <a:pPr lvl="0" algn="ctr" fontAlgn="base">
                        <a:spcBef>
                          <a:spcPct val="0"/>
                        </a:spcBef>
                        <a:spcAft>
                          <a:spcPct val="0"/>
                        </a:spcAft>
                      </a:pPr>
                      <a:r>
                        <a:rPr lang="en-US" sz="2000" b="1" kern="1200" dirty="0" smtClean="0">
                          <a:solidFill>
                            <a:schemeClr val="tx1"/>
                          </a:solidFill>
                          <a:latin typeface="+mn-lt"/>
                          <a:ea typeface="+mn-ea"/>
                          <a:cs typeface="+mn-cs"/>
                        </a:rPr>
                        <a:t>no looking back</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Oval 4"/>
          <p:cNvSpPr/>
          <p:nvPr/>
        </p:nvSpPr>
        <p:spPr>
          <a:xfrm>
            <a:off x="3667540" y="3276601"/>
            <a:ext cx="1895060" cy="1676399"/>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MP8</a:t>
            </a:r>
            <a:endParaRPr lang="en-US" sz="4400" b="1" dirty="0"/>
          </a:p>
        </p:txBody>
      </p:sp>
      <p:sp>
        <p:nvSpPr>
          <p:cNvPr id="10" name="Rounded Rectangle 9"/>
          <p:cNvSpPr/>
          <p:nvPr/>
        </p:nvSpPr>
        <p:spPr>
          <a:xfrm>
            <a:off x="1371600" y="1524000"/>
            <a:ext cx="2209800" cy="533400"/>
          </a:xfrm>
          <a:prstGeom prst="roundRect">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Definition</a:t>
            </a:r>
            <a:endParaRPr lang="en-US" sz="2000" b="1" dirty="0"/>
          </a:p>
        </p:txBody>
      </p:sp>
      <p:sp>
        <p:nvSpPr>
          <p:cNvPr id="11" name="Rounded Rectangle 10"/>
          <p:cNvSpPr/>
          <p:nvPr/>
        </p:nvSpPr>
        <p:spPr>
          <a:xfrm>
            <a:off x="5562600" y="1524000"/>
            <a:ext cx="2209800" cy="533400"/>
          </a:xfrm>
          <a:prstGeom prst="roundRect">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Characteristics</a:t>
            </a:r>
            <a:endParaRPr lang="en-US" sz="2000" b="1" dirty="0"/>
          </a:p>
        </p:txBody>
      </p:sp>
      <p:sp>
        <p:nvSpPr>
          <p:cNvPr id="12" name="Rounded Rectangle 11"/>
          <p:cNvSpPr/>
          <p:nvPr/>
        </p:nvSpPr>
        <p:spPr>
          <a:xfrm>
            <a:off x="1371600" y="6096000"/>
            <a:ext cx="2209800" cy="533400"/>
          </a:xfrm>
          <a:prstGeom prst="roundRect">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Example</a:t>
            </a:r>
            <a:endParaRPr lang="en-US" sz="2000" b="1" dirty="0"/>
          </a:p>
        </p:txBody>
      </p:sp>
      <p:sp>
        <p:nvSpPr>
          <p:cNvPr id="13" name="Rounded Rectangle 12"/>
          <p:cNvSpPr/>
          <p:nvPr/>
        </p:nvSpPr>
        <p:spPr>
          <a:xfrm>
            <a:off x="5562600" y="6096000"/>
            <a:ext cx="2209800" cy="533400"/>
          </a:xfrm>
          <a:prstGeom prst="roundRect">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Non-Example</a:t>
            </a:r>
            <a:endParaRPr lang="en-US" sz="2000" b="1" dirty="0"/>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par>
                                <p:cTn id="8" presetID="26" presetClass="emph" presetSubtype="0" fill="hold" grpId="0" nodeType="withEffect">
                                  <p:stCondLst>
                                    <p:cond delay="0"/>
                                  </p:stCondLst>
                                  <p:childTnLst>
                                    <p:animEffect transition="out" filter="fade">
                                      <p:cBhvr>
                                        <p:cTn id="9" dur="500" tmFilter="0, 0; .2, .5; .8, .5; 1, 0"/>
                                        <p:tgtEl>
                                          <p:spTgt spid="11"/>
                                        </p:tgtEl>
                                      </p:cBhvr>
                                    </p:animEffect>
                                    <p:animScale>
                                      <p:cBhvr>
                                        <p:cTn id="10" dur="250" autoRev="1" fill="hold"/>
                                        <p:tgtEl>
                                          <p:spTgt spid="11"/>
                                        </p:tgtEl>
                                      </p:cBhvr>
                                      <p:by x="105000" y="105000"/>
                                    </p:animScale>
                                  </p:childTnLst>
                                  <p:subTnLst>
                                    <p:audio>
                                      <p:cMediaNode>
                                        <p:cTn display="0" masterRel="sameClick">
                                          <p:stCondLst>
                                            <p:cond evt="begin" delay="0">
                                              <p:tn val="8"/>
                                            </p:cond>
                                          </p:stCondLst>
                                          <p:endCondLst>
                                            <p:cond evt="onStopAudio" delay="0">
                                              <p:tgtEl>
                                                <p:sldTgt/>
                                              </p:tgtEl>
                                            </p:cond>
                                          </p:endCondLst>
                                        </p:cTn>
                                        <p:tgtEl>
                                          <p:sndTgt r:embed="rId3" name="click.wav"/>
                                        </p:tgtEl>
                                      </p:cMediaNode>
                                    </p:audio>
                                  </p:subTnLst>
                                </p:cTn>
                              </p:par>
                              <p:par>
                                <p:cTn id="11" presetID="26" presetClass="emph" presetSubtype="0" fill="hold" grpId="0" nodeType="withEffect">
                                  <p:stCondLst>
                                    <p:cond delay="0"/>
                                  </p:stCondLst>
                                  <p:childTnLst>
                                    <p:animEffect transition="out" filter="fade">
                                      <p:cBhvr>
                                        <p:cTn id="12" dur="500" tmFilter="0, 0; .2, .5; .8, .5; 1, 0"/>
                                        <p:tgtEl>
                                          <p:spTgt spid="12"/>
                                        </p:tgtEl>
                                      </p:cBhvr>
                                    </p:animEffect>
                                    <p:animScale>
                                      <p:cBhvr>
                                        <p:cTn id="13" dur="250" autoRev="1" fill="hold"/>
                                        <p:tgtEl>
                                          <p:spTgt spid="12"/>
                                        </p:tgtEl>
                                      </p:cBhvr>
                                      <p:by x="105000" y="105000"/>
                                    </p:animScale>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par>
                                <p:cTn id="14" presetID="26" presetClass="emph" presetSubtype="0" fill="hold" grpId="0" nodeType="withEffect">
                                  <p:stCondLst>
                                    <p:cond delay="0"/>
                                  </p:stCondLst>
                                  <p:childTnLst>
                                    <p:animEffect transition="out" filter="fade">
                                      <p:cBhvr>
                                        <p:cTn id="15" dur="500" tmFilter="0, 0; .2, .5; .8, .5; 1, 0"/>
                                        <p:tgtEl>
                                          <p:spTgt spid="13"/>
                                        </p:tgtEl>
                                      </p:cBhvr>
                                    </p:animEffect>
                                    <p:animScale>
                                      <p:cBhvr>
                                        <p:cTn id="16" dur="250" autoRev="1" fill="hold"/>
                                        <p:tgtEl>
                                          <p:spTgt spid="13"/>
                                        </p:tgtEl>
                                      </p:cBhvr>
                                      <p:by x="105000" y="105000"/>
                                    </p:animScale>
                                  </p:childTnLst>
                                  <p:subTnLst>
                                    <p:audio>
                                      <p:cMediaNode>
                                        <p:cTn display="0" masterRel="sameClick">
                                          <p:stCondLst>
                                            <p:cond evt="begin" delay="0">
                                              <p:tn val="14"/>
                                            </p:cond>
                                          </p:stCondLst>
                                          <p:endCondLst>
                                            <p:cond evt="onStopAudio" delay="0">
                                              <p:tgtEl>
                                                <p:sldTgt/>
                                              </p:tgtEl>
                                            </p:cond>
                                          </p:endCondLst>
                                        </p:cTn>
                                        <p:tgtEl>
                                          <p:sndTgt r:embed="rId3" name="click.wav"/>
                                        </p:tgtEl>
                                      </p:cMediaNode>
                                    </p:audio>
                                  </p:subTnLst>
                                </p:cTn>
                              </p:par>
                            </p:childTnLst>
                          </p:cTn>
                        </p:par>
                        <p:par>
                          <p:cTn id="17" fill="hold">
                            <p:stCondLst>
                              <p:cond delay="500"/>
                            </p:stCondLst>
                            <p:childTnLst>
                              <p:par>
                                <p:cTn id="18" presetID="26" presetClass="emph" presetSubtype="0" fill="hold" grpId="0" nodeType="afterEffect">
                                  <p:stCondLst>
                                    <p:cond delay="0"/>
                                  </p:stCondLst>
                                  <p:childTnLst>
                                    <p:animEffect transition="out" filter="fade">
                                      <p:cBhvr>
                                        <p:cTn id="19" dur="500" tmFilter="0, 0; .2, .5; .8, .5; 1, 0"/>
                                        <p:tgtEl>
                                          <p:spTgt spid="5"/>
                                        </p:tgtEl>
                                      </p:cBhvr>
                                    </p:animEffect>
                                    <p:animScale>
                                      <p:cBhvr>
                                        <p:cTn id="20" dur="250" autoRev="1" fill="hold"/>
                                        <p:tgtEl>
                                          <p:spTgt spid="5"/>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Autofit/>
          </a:bodyPr>
          <a:lstStyle/>
          <a:p>
            <a:r>
              <a:rPr lang="en-US" sz="2800" b="1" dirty="0" smtClean="0"/>
              <a:t>What evidence of math practices 1, 3, and/or 4 do you see in this </a:t>
            </a:r>
            <a:r>
              <a:rPr lang="en-US" sz="2800" dirty="0" smtClean="0"/>
              <a:t>sample Smarter </a:t>
            </a:r>
            <a:r>
              <a:rPr lang="en-US" sz="2800" b="1" dirty="0" smtClean="0"/>
              <a:t>Balanced Assessment Consortium item?</a:t>
            </a:r>
            <a:endParaRPr lang="en-US" sz="2800" dirty="0"/>
          </a:p>
        </p:txBody>
      </p:sp>
      <p:sp>
        <p:nvSpPr>
          <p:cNvPr id="3" name="Content Placeholder 2"/>
          <p:cNvSpPr>
            <a:spLocks noGrp="1"/>
          </p:cNvSpPr>
          <p:nvPr>
            <p:ph idx="1"/>
          </p:nvPr>
        </p:nvSpPr>
        <p:spPr>
          <a:xfrm>
            <a:off x="457200" y="1600201"/>
            <a:ext cx="8229600" cy="838200"/>
          </a:xfrm>
        </p:spPr>
        <p:txBody>
          <a:bodyPr/>
          <a:lstStyle/>
          <a:p>
            <a:pPr marL="0" indent="0">
              <a:buNone/>
            </a:pPr>
            <a:r>
              <a:rPr lang="en-US" sz="2000" b="1" dirty="0" smtClean="0"/>
              <a:t>Pablo solved a multiplication problem using two different methods. He made a mistake in either Method W or Method Z. </a:t>
            </a:r>
          </a:p>
        </p:txBody>
      </p:sp>
      <p:pic>
        <p:nvPicPr>
          <p:cNvPr id="8194" name="Picture 2" descr="C:\Users\ld1\Pictures\4.NBT.5 - pt2.JPG"/>
          <p:cNvPicPr>
            <a:picLocks noChangeAspect="1" noChangeArrowheads="1"/>
          </p:cNvPicPr>
          <p:nvPr/>
        </p:nvPicPr>
        <p:blipFill>
          <a:blip r:embed="rId3" cstate="print"/>
          <a:srcRect/>
          <a:stretch>
            <a:fillRect/>
          </a:stretch>
        </p:blipFill>
        <p:spPr bwMode="auto">
          <a:xfrm>
            <a:off x="533400" y="2438400"/>
            <a:ext cx="6553200" cy="3088650"/>
          </a:xfrm>
          <a:prstGeom prst="rect">
            <a:avLst/>
          </a:prstGeom>
          <a:ln>
            <a:noFill/>
          </a:ln>
          <a:effectLst>
            <a:outerShdw blurRad="292100" dist="139700" dir="2700000" algn="tl" rotWithShape="0">
              <a:srgbClr val="333333">
                <a:alpha val="65000"/>
              </a:srgbClr>
            </a:outerShdw>
          </a:effectLst>
        </p:spPr>
      </p:pic>
      <p:sp>
        <p:nvSpPr>
          <p:cNvPr id="5" name="Content Placeholder 2"/>
          <p:cNvSpPr txBox="1">
            <a:spLocks/>
          </p:cNvSpPr>
          <p:nvPr/>
        </p:nvSpPr>
        <p:spPr>
          <a:xfrm>
            <a:off x="457200" y="5715001"/>
            <a:ext cx="8229600" cy="990599"/>
          </a:xfrm>
          <a:prstGeom prst="rect">
            <a:avLst/>
          </a:prstGeom>
        </p:spPr>
        <p:txBody>
          <a:bodyPr vert="horz" lIns="91440" tIns="45720" rIns="91440" bIns="45720" rtlCol="0">
            <a:normAutofit fontScale="92500" lnSpcReduction="10000"/>
          </a:bodyPr>
          <a:lstStyle/>
          <a:p>
            <a:pPr marR="0" lvl="0" algn="l" defTabSz="914400" rtl="0" eaLnBrk="1" fontAlgn="auto" latinLnBrk="0" hangingPunct="1">
              <a:lnSpc>
                <a:spcPct val="100000"/>
              </a:lnSpc>
              <a:spcAft>
                <a:spcPts val="0"/>
              </a:spcAft>
              <a:buClrTx/>
              <a:buSzTx/>
              <a:buFont typeface="Arial" pitchFamily="34" charset="0"/>
              <a:buNone/>
              <a:tabLst/>
              <a:defRPr/>
            </a:pPr>
            <a:r>
              <a:rPr kumimoji="0" lang="en-US" sz="2200" b="1" i="0" u="none" strike="noStrike" kern="1200" cap="none" spc="0" normalizeH="0" baseline="0" noProof="0" dirty="0" smtClean="0">
                <a:ln>
                  <a:noFill/>
                </a:ln>
                <a:solidFill>
                  <a:schemeClr val="tx1"/>
                </a:solidFill>
                <a:effectLst/>
                <a:uLnTx/>
                <a:uFillTx/>
                <a:latin typeface="+mn-lt"/>
                <a:ea typeface="+mn-ea"/>
                <a:cs typeface="+mn-cs"/>
              </a:rPr>
              <a:t>Identify the method where Pablo made a mistake and explain what he should do to correct it.  Type your answer in the box</a:t>
            </a:r>
            <a:r>
              <a:rPr kumimoji="0" lang="en-US" sz="2200" b="1" i="0" u="none" strike="noStrike" kern="1200" cap="none" spc="0" normalizeH="0" noProof="0" dirty="0" smtClean="0">
                <a:ln>
                  <a:noFill/>
                </a:ln>
                <a:solidFill>
                  <a:schemeClr val="tx1"/>
                </a:solidFill>
                <a:effectLst/>
                <a:uLnTx/>
                <a:uFillTx/>
                <a:latin typeface="+mn-lt"/>
                <a:ea typeface="+mn-ea"/>
                <a:cs typeface="+mn-cs"/>
              </a:rPr>
              <a:t> </a:t>
            </a:r>
            <a:r>
              <a:rPr kumimoji="0" lang="en-US" sz="2200" b="1" i="0" u="none" strike="noStrike" kern="1200" cap="none" spc="0" normalizeH="0" baseline="0" noProof="0" dirty="0" smtClean="0">
                <a:ln>
                  <a:noFill/>
                </a:ln>
                <a:solidFill>
                  <a:schemeClr val="tx1"/>
                </a:solidFill>
                <a:effectLst/>
                <a:uLnTx/>
                <a:uFillTx/>
                <a:latin typeface="+mn-lt"/>
                <a:ea typeface="+mn-ea"/>
                <a:cs typeface="+mn-cs"/>
              </a:rPr>
              <a:t>below.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Rounded Rectangle 5"/>
          <p:cNvSpPr/>
          <p:nvPr/>
        </p:nvSpPr>
        <p:spPr>
          <a:xfrm>
            <a:off x="7391400" y="3124200"/>
            <a:ext cx="1524000" cy="1905000"/>
          </a:xfrm>
          <a:prstGeom prst="roundRect">
            <a:avLst/>
          </a:prstGeom>
          <a:solidFill>
            <a:srgbClr val="FF0000"/>
          </a:solidFill>
          <a:ln>
            <a:noFill/>
          </a:ln>
          <a:effectLst>
            <a:outerShdw blurRad="50800" dist="38100" algn="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SBAC</a:t>
            </a:r>
          </a:p>
          <a:p>
            <a:pPr algn="ctr"/>
            <a:r>
              <a:rPr lang="en-US" sz="2000" b="1" dirty="0" smtClean="0">
                <a:solidFill>
                  <a:schemeClr val="tx1"/>
                </a:solidFill>
              </a:rPr>
              <a:t>Grade 4</a:t>
            </a:r>
          </a:p>
          <a:p>
            <a:pPr algn="ctr"/>
            <a:r>
              <a:rPr lang="en-US" sz="2000" b="1" dirty="0" smtClean="0"/>
              <a:t>Sample</a:t>
            </a:r>
          </a:p>
          <a:p>
            <a:pPr algn="ctr"/>
            <a:r>
              <a:rPr lang="en-US" sz="2000" b="1" dirty="0" smtClean="0"/>
              <a:t>Extended Response </a:t>
            </a:r>
            <a:endParaRPr lang="en-US" sz="2000" b="1" dirty="0"/>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724400"/>
          </a:xfrm>
        </p:spPr>
        <p:txBody>
          <a:bodyPr>
            <a:normAutofit fontScale="62500" lnSpcReduction="20000"/>
          </a:bodyPr>
          <a:lstStyle/>
          <a:p>
            <a:pPr lvl="0">
              <a:spcBef>
                <a:spcPts val="1200"/>
              </a:spcBef>
              <a:spcAft>
                <a:spcPts val="1200"/>
              </a:spcAft>
            </a:pPr>
            <a:r>
              <a:rPr lang="en-US" sz="3600" dirty="0" smtClean="0"/>
              <a:t>Collaboratively</a:t>
            </a:r>
            <a:r>
              <a:rPr lang="en-US" sz="3600" b="1" dirty="0" smtClean="0"/>
              <a:t> </a:t>
            </a:r>
            <a:r>
              <a:rPr lang="en-US" sz="3600" b="1" dirty="0" smtClean="0">
                <a:solidFill>
                  <a:srgbClr val="FF0000"/>
                </a:solidFill>
              </a:rPr>
              <a:t>plan</a:t>
            </a:r>
            <a:r>
              <a:rPr lang="en-US" sz="3600" dirty="0" smtClean="0"/>
              <a:t>,</a:t>
            </a:r>
            <a:r>
              <a:rPr lang="en-US" sz="3600" b="1" dirty="0" smtClean="0">
                <a:solidFill>
                  <a:srgbClr val="FF0000"/>
                </a:solidFill>
              </a:rPr>
              <a:t> deliver</a:t>
            </a:r>
            <a:r>
              <a:rPr lang="en-US" sz="3600" dirty="0" smtClean="0"/>
              <a:t>,</a:t>
            </a:r>
            <a:r>
              <a:rPr lang="en-US" sz="3600" b="1" dirty="0" smtClean="0">
                <a:solidFill>
                  <a:srgbClr val="FF0000"/>
                </a:solidFill>
              </a:rPr>
              <a:t> reflect </a:t>
            </a:r>
            <a:r>
              <a:rPr lang="en-US" sz="3600" dirty="0" smtClean="0"/>
              <a:t>upon, and </a:t>
            </a:r>
            <a:r>
              <a:rPr lang="en-US" sz="3600" b="1" dirty="0" smtClean="0">
                <a:solidFill>
                  <a:srgbClr val="FF0000"/>
                </a:solidFill>
              </a:rPr>
              <a:t>revise </a:t>
            </a:r>
            <a:r>
              <a:rPr lang="en-US" sz="3600" dirty="0" smtClean="0"/>
              <a:t>instruction that differentiates for all learners and includes the Standards for Mathematical Practice: </a:t>
            </a:r>
          </a:p>
          <a:p>
            <a:pPr lvl="1">
              <a:spcBef>
                <a:spcPts val="600"/>
              </a:spcBef>
              <a:spcAft>
                <a:spcPts val="600"/>
              </a:spcAft>
            </a:pPr>
            <a:r>
              <a:rPr lang="en-US" sz="3200" b="1" dirty="0" smtClean="0">
                <a:solidFill>
                  <a:srgbClr val="FF0000"/>
                </a:solidFill>
              </a:rPr>
              <a:t>MP1</a:t>
            </a:r>
            <a:r>
              <a:rPr lang="en-US" sz="3200" dirty="0" smtClean="0"/>
              <a:t> - Make sense of problems and persevere in solving them</a:t>
            </a:r>
          </a:p>
          <a:p>
            <a:pPr lvl="1">
              <a:spcBef>
                <a:spcPts val="600"/>
              </a:spcBef>
              <a:spcAft>
                <a:spcPts val="600"/>
              </a:spcAft>
            </a:pPr>
            <a:r>
              <a:rPr lang="en-US" sz="3200" b="1" dirty="0" smtClean="0">
                <a:solidFill>
                  <a:srgbClr val="FF0000"/>
                </a:solidFill>
              </a:rPr>
              <a:t>MP3</a:t>
            </a:r>
            <a:r>
              <a:rPr lang="en-US" sz="3200" dirty="0" smtClean="0"/>
              <a:t> - Construct viable arguments and critique the reasoning of others</a:t>
            </a:r>
          </a:p>
          <a:p>
            <a:pPr lvl="1">
              <a:spcBef>
                <a:spcPts val="600"/>
              </a:spcBef>
              <a:spcAft>
                <a:spcPts val="600"/>
              </a:spcAft>
            </a:pPr>
            <a:r>
              <a:rPr lang="en-US" sz="3200" b="1" dirty="0" smtClean="0">
                <a:solidFill>
                  <a:srgbClr val="FF0000"/>
                </a:solidFill>
              </a:rPr>
              <a:t>MP4</a:t>
            </a:r>
            <a:r>
              <a:rPr lang="en-US" sz="3200" dirty="0" smtClean="0"/>
              <a:t> - Model with mathematics</a:t>
            </a:r>
          </a:p>
          <a:p>
            <a:pPr lvl="0">
              <a:spcBef>
                <a:spcPts val="1200"/>
              </a:spcBef>
              <a:spcAft>
                <a:spcPts val="1200"/>
              </a:spcAft>
            </a:pPr>
            <a:r>
              <a:rPr lang="en-US" sz="3600" dirty="0" smtClean="0"/>
              <a:t>Build understanding of the Common Core instructional shifts </a:t>
            </a:r>
            <a:r>
              <a:rPr lang="en-US" sz="3600" b="1" dirty="0" smtClean="0">
                <a:solidFill>
                  <a:srgbClr val="FF0000"/>
                </a:solidFill>
              </a:rPr>
              <a:t>focus</a:t>
            </a:r>
            <a:r>
              <a:rPr lang="en-US" sz="3600" dirty="0" smtClean="0"/>
              <a:t>, </a:t>
            </a:r>
            <a:r>
              <a:rPr lang="en-US" sz="3600" b="1" dirty="0" smtClean="0">
                <a:solidFill>
                  <a:srgbClr val="FF0000"/>
                </a:solidFill>
              </a:rPr>
              <a:t>coherence</a:t>
            </a:r>
            <a:r>
              <a:rPr lang="en-US" sz="3600" dirty="0" smtClean="0"/>
              <a:t>, and </a:t>
            </a:r>
            <a:r>
              <a:rPr lang="en-US" sz="3600" b="1" dirty="0" smtClean="0">
                <a:solidFill>
                  <a:srgbClr val="FF0000"/>
                </a:solidFill>
              </a:rPr>
              <a:t>rigor</a:t>
            </a:r>
          </a:p>
          <a:p>
            <a:pPr lvl="0">
              <a:spcBef>
                <a:spcPts val="1200"/>
              </a:spcBef>
              <a:spcAft>
                <a:spcPts val="1200"/>
              </a:spcAft>
            </a:pPr>
            <a:r>
              <a:rPr lang="en-US" sz="3600" dirty="0" smtClean="0"/>
              <a:t>Integrate </a:t>
            </a:r>
            <a:r>
              <a:rPr lang="en-US" sz="3600" b="1" dirty="0" smtClean="0">
                <a:solidFill>
                  <a:srgbClr val="FF0000"/>
                </a:solidFill>
              </a:rPr>
              <a:t>technology</a:t>
            </a:r>
            <a:r>
              <a:rPr lang="en-US" sz="3600" dirty="0" smtClean="0"/>
              <a:t> in support of teaching and learning</a:t>
            </a:r>
          </a:p>
          <a:p>
            <a:endParaRPr lang="en-US" dirty="0"/>
          </a:p>
        </p:txBody>
      </p:sp>
      <p:sp>
        <p:nvSpPr>
          <p:cNvPr id="6" name="Title 1"/>
          <p:cNvSpPr>
            <a:spLocks noGrp="1"/>
          </p:cNvSpPr>
          <p:nvPr>
            <p:ph type="title"/>
          </p:nvPr>
        </p:nvSpPr>
        <p:spPr>
          <a:xfrm>
            <a:off x="0" y="0"/>
            <a:ext cx="9144000" cy="1417638"/>
          </a:xfrm>
        </p:spPr>
        <p:txBody>
          <a:bodyPr>
            <a:normAutofit fontScale="90000"/>
          </a:bodyPr>
          <a:lstStyle/>
          <a:p>
            <a:r>
              <a:rPr lang="en-US" b="1" dirty="0" smtClean="0"/>
              <a:t>District-Wide </a:t>
            </a:r>
            <a:br>
              <a:rPr lang="en-US" b="1" dirty="0" smtClean="0"/>
            </a:br>
            <a:r>
              <a:rPr lang="en-US" b="1" dirty="0" smtClean="0"/>
              <a:t>2013-14 Math Goals</a:t>
            </a:r>
            <a:endParaRPr lang="en-US" b="1" dirty="0"/>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Autofit/>
          </a:bodyPr>
          <a:lstStyle/>
          <a:p>
            <a:r>
              <a:rPr lang="en-US" sz="2800" b="1" dirty="0" smtClean="0"/>
              <a:t>What are the implications of this SBAC item for </a:t>
            </a:r>
            <a:br>
              <a:rPr lang="en-US" sz="2800" b="1" dirty="0" smtClean="0"/>
            </a:br>
            <a:r>
              <a:rPr lang="en-US" sz="2800" b="1" dirty="0" smtClean="0"/>
              <a:t>classroom instruction?</a:t>
            </a:r>
            <a:endParaRPr lang="en-US" sz="2800" dirty="0"/>
          </a:p>
        </p:txBody>
      </p:sp>
      <p:sp>
        <p:nvSpPr>
          <p:cNvPr id="3" name="Content Placeholder 2"/>
          <p:cNvSpPr>
            <a:spLocks noGrp="1"/>
          </p:cNvSpPr>
          <p:nvPr>
            <p:ph idx="1"/>
          </p:nvPr>
        </p:nvSpPr>
        <p:spPr>
          <a:xfrm>
            <a:off x="457200" y="1600201"/>
            <a:ext cx="8229600" cy="838200"/>
          </a:xfrm>
        </p:spPr>
        <p:txBody>
          <a:bodyPr/>
          <a:lstStyle/>
          <a:p>
            <a:pPr marL="0" indent="0">
              <a:buNone/>
            </a:pPr>
            <a:r>
              <a:rPr lang="en-US" sz="2000" b="1" dirty="0" smtClean="0"/>
              <a:t>Pablo solved a multiplication problem using two different methods. He made a mistake in either Method W or Method Z. </a:t>
            </a:r>
          </a:p>
        </p:txBody>
      </p:sp>
      <p:pic>
        <p:nvPicPr>
          <p:cNvPr id="8194" name="Picture 2" descr="C:\Users\ld1\Pictures\4.NBT.5 - pt2.JPG"/>
          <p:cNvPicPr>
            <a:picLocks noChangeAspect="1" noChangeArrowheads="1"/>
          </p:cNvPicPr>
          <p:nvPr/>
        </p:nvPicPr>
        <p:blipFill>
          <a:blip r:embed="rId3" cstate="print"/>
          <a:srcRect/>
          <a:stretch>
            <a:fillRect/>
          </a:stretch>
        </p:blipFill>
        <p:spPr bwMode="auto">
          <a:xfrm>
            <a:off x="533400" y="2438400"/>
            <a:ext cx="6553200" cy="3088650"/>
          </a:xfrm>
          <a:prstGeom prst="rect">
            <a:avLst/>
          </a:prstGeom>
          <a:ln>
            <a:noFill/>
          </a:ln>
          <a:effectLst>
            <a:outerShdw blurRad="292100" dist="139700" dir="2700000" algn="tl" rotWithShape="0">
              <a:srgbClr val="333333">
                <a:alpha val="65000"/>
              </a:srgbClr>
            </a:outerShdw>
          </a:effectLst>
        </p:spPr>
      </p:pic>
      <p:sp>
        <p:nvSpPr>
          <p:cNvPr id="5" name="Content Placeholder 2"/>
          <p:cNvSpPr txBox="1">
            <a:spLocks/>
          </p:cNvSpPr>
          <p:nvPr/>
        </p:nvSpPr>
        <p:spPr>
          <a:xfrm>
            <a:off x="457200" y="5715001"/>
            <a:ext cx="8229600" cy="990599"/>
          </a:xfrm>
          <a:prstGeom prst="rect">
            <a:avLst/>
          </a:prstGeom>
        </p:spPr>
        <p:txBody>
          <a:bodyPr vert="horz" lIns="91440" tIns="45720" rIns="91440" bIns="45720" rtlCol="0">
            <a:normAutofit fontScale="92500" lnSpcReduction="10000"/>
          </a:bodyPr>
          <a:lstStyle/>
          <a:p>
            <a:pPr marR="0" lvl="0" algn="l" defTabSz="914400" rtl="0" eaLnBrk="1" fontAlgn="auto" latinLnBrk="0" hangingPunct="1">
              <a:lnSpc>
                <a:spcPct val="100000"/>
              </a:lnSpc>
              <a:spcAft>
                <a:spcPts val="0"/>
              </a:spcAft>
              <a:buClrTx/>
              <a:buSzTx/>
              <a:buFont typeface="Arial" pitchFamily="34" charset="0"/>
              <a:buNone/>
              <a:tabLst/>
              <a:defRPr/>
            </a:pPr>
            <a:r>
              <a:rPr kumimoji="0" lang="en-US" sz="2200" b="1" i="0" u="none" strike="noStrike" kern="1200" cap="none" spc="0" normalizeH="0" baseline="0" noProof="0" dirty="0" smtClean="0">
                <a:ln>
                  <a:noFill/>
                </a:ln>
                <a:solidFill>
                  <a:schemeClr val="tx1"/>
                </a:solidFill>
                <a:effectLst/>
                <a:uLnTx/>
                <a:uFillTx/>
                <a:latin typeface="+mn-lt"/>
                <a:ea typeface="+mn-ea"/>
                <a:cs typeface="+mn-cs"/>
              </a:rPr>
              <a:t>Identify the method where Pablo made a mistake and explain what he should do to correct it.  Type your answer in the box</a:t>
            </a:r>
            <a:r>
              <a:rPr kumimoji="0" lang="en-US" sz="2200" b="1" i="0" u="none" strike="noStrike" kern="1200" cap="none" spc="0" normalizeH="0" noProof="0" dirty="0" smtClean="0">
                <a:ln>
                  <a:noFill/>
                </a:ln>
                <a:solidFill>
                  <a:schemeClr val="tx1"/>
                </a:solidFill>
                <a:effectLst/>
                <a:uLnTx/>
                <a:uFillTx/>
                <a:latin typeface="+mn-lt"/>
                <a:ea typeface="+mn-ea"/>
                <a:cs typeface="+mn-cs"/>
              </a:rPr>
              <a:t> </a:t>
            </a:r>
            <a:r>
              <a:rPr kumimoji="0" lang="en-US" sz="2200" b="1" i="0" u="none" strike="noStrike" kern="1200" cap="none" spc="0" normalizeH="0" baseline="0" noProof="0" dirty="0" smtClean="0">
                <a:ln>
                  <a:noFill/>
                </a:ln>
                <a:solidFill>
                  <a:schemeClr val="tx1"/>
                </a:solidFill>
                <a:effectLst/>
                <a:uLnTx/>
                <a:uFillTx/>
                <a:latin typeface="+mn-lt"/>
                <a:ea typeface="+mn-ea"/>
                <a:cs typeface="+mn-cs"/>
              </a:rPr>
              <a:t>below.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Rounded Rectangle 5"/>
          <p:cNvSpPr/>
          <p:nvPr/>
        </p:nvSpPr>
        <p:spPr>
          <a:xfrm>
            <a:off x="7391400" y="3124200"/>
            <a:ext cx="1524000" cy="1905000"/>
          </a:xfrm>
          <a:prstGeom prst="roundRect">
            <a:avLst/>
          </a:prstGeom>
          <a:solidFill>
            <a:srgbClr val="FF0000"/>
          </a:solidFill>
          <a:ln>
            <a:noFill/>
          </a:ln>
          <a:effectLst>
            <a:outerShdw blurRad="50800" dist="38100" algn="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SBAC</a:t>
            </a:r>
          </a:p>
          <a:p>
            <a:pPr algn="ctr"/>
            <a:r>
              <a:rPr lang="en-US" sz="2000" b="1" dirty="0" smtClean="0">
                <a:solidFill>
                  <a:schemeClr val="tx1"/>
                </a:solidFill>
              </a:rPr>
              <a:t>Grade 4</a:t>
            </a:r>
          </a:p>
          <a:p>
            <a:pPr algn="ctr"/>
            <a:r>
              <a:rPr lang="en-US" sz="2000" b="1" dirty="0" smtClean="0"/>
              <a:t>Sample</a:t>
            </a:r>
          </a:p>
          <a:p>
            <a:pPr algn="ctr"/>
            <a:r>
              <a:rPr lang="en-US" sz="2000" b="1" dirty="0" smtClean="0"/>
              <a:t>Extended Response </a:t>
            </a:r>
            <a:endParaRPr lang="en-US" sz="2000" b="1" dirty="0"/>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17" name="Picture 13" descr="C:\Users\ld1\Desktop\FELLOWS - SEP 28 '13\mp8.JPG"/>
          <p:cNvPicPr>
            <a:picLocks noChangeAspect="1" noChangeArrowheads="1"/>
          </p:cNvPicPr>
          <p:nvPr/>
        </p:nvPicPr>
        <p:blipFill>
          <a:blip r:embed="rId4" cstate="print"/>
          <a:srcRect/>
          <a:stretch>
            <a:fillRect/>
          </a:stretch>
        </p:blipFill>
        <p:spPr bwMode="auto">
          <a:xfrm>
            <a:off x="5181600" y="1573319"/>
            <a:ext cx="3800475" cy="2693881"/>
          </a:xfrm>
          <a:prstGeom prst="rect">
            <a:avLst/>
          </a:prstGeom>
          <a:ln>
            <a:noFill/>
          </a:ln>
          <a:effectLst>
            <a:outerShdw blurRad="190500" algn="tl" rotWithShape="0">
              <a:srgbClr val="000000">
                <a:alpha val="70000"/>
              </a:srgbClr>
            </a:outerShdw>
          </a:effectLst>
        </p:spPr>
      </p:pic>
      <p:pic>
        <p:nvPicPr>
          <p:cNvPr id="72714" name="Picture 10" descr="C:\Users\ld1\Desktop\FELLOWS - SEP 28 '13\mp6.JPG"/>
          <p:cNvPicPr>
            <a:picLocks noChangeAspect="1" noChangeArrowheads="1"/>
          </p:cNvPicPr>
          <p:nvPr/>
        </p:nvPicPr>
        <p:blipFill>
          <a:blip r:embed="rId5" cstate="print"/>
          <a:srcRect/>
          <a:stretch>
            <a:fillRect/>
          </a:stretch>
        </p:blipFill>
        <p:spPr bwMode="auto">
          <a:xfrm>
            <a:off x="4800600" y="1834816"/>
            <a:ext cx="3810000" cy="2737184"/>
          </a:xfrm>
          <a:prstGeom prst="rect">
            <a:avLst/>
          </a:prstGeom>
          <a:ln>
            <a:noFill/>
          </a:ln>
          <a:effectLst>
            <a:outerShdw blurRad="190500" algn="tl" rotWithShape="0">
              <a:srgbClr val="000000">
                <a:alpha val="70000"/>
              </a:srgbClr>
            </a:outerShdw>
          </a:effectLst>
        </p:spPr>
      </p:pic>
      <p:pic>
        <p:nvPicPr>
          <p:cNvPr id="72716" name="Picture 12" descr="C:\Users\ld1\Desktop\FELLOWS - SEP 28 '13\mp5.JPG"/>
          <p:cNvPicPr>
            <a:picLocks noChangeAspect="1" noChangeArrowheads="1"/>
          </p:cNvPicPr>
          <p:nvPr/>
        </p:nvPicPr>
        <p:blipFill>
          <a:blip r:embed="rId6" cstate="print"/>
          <a:srcRect/>
          <a:stretch>
            <a:fillRect/>
          </a:stretch>
        </p:blipFill>
        <p:spPr bwMode="auto">
          <a:xfrm>
            <a:off x="381000" y="1600200"/>
            <a:ext cx="3733800" cy="2655800"/>
          </a:xfrm>
          <a:prstGeom prst="rect">
            <a:avLst/>
          </a:prstGeom>
          <a:ln>
            <a:noFill/>
          </a:ln>
          <a:effectLst>
            <a:outerShdw blurRad="190500" algn="tl" rotWithShape="0">
              <a:srgbClr val="000000">
                <a:alpha val="70000"/>
              </a:srgbClr>
            </a:outerShdw>
          </a:effectLst>
        </p:spPr>
      </p:pic>
      <p:pic>
        <p:nvPicPr>
          <p:cNvPr id="72715" name="Picture 11" descr="C:\Users\ld1\Desktop\FELLOWS - SEP 28 '13\mp2.JPG"/>
          <p:cNvPicPr>
            <a:picLocks noChangeAspect="1" noChangeArrowheads="1"/>
          </p:cNvPicPr>
          <p:nvPr/>
        </p:nvPicPr>
        <p:blipFill>
          <a:blip r:embed="rId7" cstate="print"/>
          <a:srcRect/>
          <a:stretch>
            <a:fillRect/>
          </a:stretch>
        </p:blipFill>
        <p:spPr bwMode="auto">
          <a:xfrm>
            <a:off x="228600" y="2667000"/>
            <a:ext cx="3728900" cy="2621501"/>
          </a:xfrm>
          <a:prstGeom prst="rect">
            <a:avLst/>
          </a:prstGeom>
          <a:ln>
            <a:noFill/>
          </a:ln>
          <a:effectLst>
            <a:outerShdw blurRad="190500" algn="tl" rotWithShape="0">
              <a:srgbClr val="000000">
                <a:alpha val="70000"/>
              </a:srgbClr>
            </a:outerShdw>
          </a:effectLst>
        </p:spPr>
      </p:pic>
      <p:pic>
        <p:nvPicPr>
          <p:cNvPr id="72707" name="Picture 3" descr="C:\Users\ld1\Desktop\FELLOWS - SEP 28 '13\mp1.JPG"/>
          <p:cNvPicPr>
            <a:picLocks noChangeAspect="1" noChangeArrowheads="1"/>
          </p:cNvPicPr>
          <p:nvPr/>
        </p:nvPicPr>
        <p:blipFill>
          <a:blip r:embed="rId8" cstate="print"/>
          <a:srcRect/>
          <a:stretch>
            <a:fillRect/>
          </a:stretch>
        </p:blipFill>
        <p:spPr bwMode="auto">
          <a:xfrm>
            <a:off x="1224212" y="2133599"/>
            <a:ext cx="3804988" cy="2667001"/>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a:xfrm>
            <a:off x="0" y="0"/>
            <a:ext cx="9144000" cy="1417638"/>
          </a:xfrm>
        </p:spPr>
        <p:txBody>
          <a:bodyPr>
            <a:noAutofit/>
          </a:bodyPr>
          <a:lstStyle/>
          <a:p>
            <a:r>
              <a:rPr lang="en-US" sz="3600" b="1" dirty="0" smtClean="0"/>
              <a:t>Common Core </a:t>
            </a:r>
            <a:br>
              <a:rPr lang="en-US" sz="3600" b="1" dirty="0" smtClean="0"/>
            </a:br>
            <a:r>
              <a:rPr lang="en-US" sz="3600" b="1" dirty="0" smtClean="0"/>
              <a:t>Standards for Mathematical Practice</a:t>
            </a:r>
            <a:endParaRPr lang="en-US" sz="3600" dirty="0"/>
          </a:p>
        </p:txBody>
      </p:sp>
      <p:pic>
        <p:nvPicPr>
          <p:cNvPr id="72706" name="Picture 2" descr="C:\Users\ld1\Desktop\FELLOWS - SEP 28 '13\Jordan MP7.JPG"/>
          <p:cNvPicPr>
            <a:picLocks noChangeAspect="1" noChangeArrowheads="1"/>
          </p:cNvPicPr>
          <p:nvPr/>
        </p:nvPicPr>
        <p:blipFill>
          <a:blip r:embed="rId9" cstate="print"/>
          <a:srcRect/>
          <a:stretch>
            <a:fillRect/>
          </a:stretch>
        </p:blipFill>
        <p:spPr bwMode="auto">
          <a:xfrm>
            <a:off x="4653212" y="2830428"/>
            <a:ext cx="3804988" cy="2732172"/>
          </a:xfrm>
          <a:prstGeom prst="rect">
            <a:avLst/>
          </a:prstGeom>
          <a:ln>
            <a:noFill/>
          </a:ln>
          <a:effectLst>
            <a:outerShdw blurRad="190500" algn="tl" rotWithShape="0">
              <a:srgbClr val="000000">
                <a:alpha val="70000"/>
              </a:srgbClr>
            </a:outerShdw>
          </a:effectLst>
        </p:spPr>
      </p:pic>
      <p:pic>
        <p:nvPicPr>
          <p:cNvPr id="72709" name="Picture 5" descr="C:\Users\ld1\Desktop\FELLOWS - SEP 28 '13\mp3.JPG"/>
          <p:cNvPicPr>
            <a:picLocks noChangeAspect="1" noChangeArrowheads="1"/>
          </p:cNvPicPr>
          <p:nvPr/>
        </p:nvPicPr>
        <p:blipFill>
          <a:blip r:embed="rId10" cstate="print"/>
          <a:srcRect/>
          <a:stretch>
            <a:fillRect/>
          </a:stretch>
        </p:blipFill>
        <p:spPr bwMode="auto">
          <a:xfrm>
            <a:off x="609599" y="3541294"/>
            <a:ext cx="3810001" cy="2707106"/>
          </a:xfrm>
          <a:prstGeom prst="rect">
            <a:avLst/>
          </a:prstGeom>
          <a:ln>
            <a:noFill/>
          </a:ln>
          <a:effectLst>
            <a:outerShdw blurRad="190500" algn="tl" rotWithShape="0">
              <a:srgbClr val="000000">
                <a:alpha val="70000"/>
              </a:srgbClr>
            </a:outerShdw>
          </a:effectLst>
        </p:spPr>
      </p:pic>
      <p:pic>
        <p:nvPicPr>
          <p:cNvPr id="72712" name="Picture 8" descr="C:\Users\ld1\Desktop\FELLOWS - SEP 28 '13\mp4.JPG"/>
          <p:cNvPicPr>
            <a:picLocks noChangeAspect="1" noChangeArrowheads="1"/>
          </p:cNvPicPr>
          <p:nvPr/>
        </p:nvPicPr>
        <p:blipFill>
          <a:blip r:embed="rId11" cstate="print"/>
          <a:srcRect/>
          <a:stretch>
            <a:fillRect/>
          </a:stretch>
        </p:blipFill>
        <p:spPr bwMode="auto">
          <a:xfrm>
            <a:off x="2052386" y="4058653"/>
            <a:ext cx="3815014" cy="2646947"/>
          </a:xfrm>
          <a:prstGeom prst="rect">
            <a:avLst/>
          </a:prstGeom>
          <a:ln>
            <a:noFill/>
          </a:ln>
          <a:effectLst>
            <a:outerShdw blurRad="190500" algn="tl" rotWithShape="0">
              <a:srgbClr val="000000">
                <a:alpha val="70000"/>
              </a:srgbClr>
            </a:outerShdw>
          </a:effectLst>
        </p:spPr>
      </p:pic>
      <p:sp>
        <p:nvSpPr>
          <p:cNvPr id="13" name="Rectangle 12"/>
          <p:cNvSpPr/>
          <p:nvPr/>
        </p:nvSpPr>
        <p:spPr>
          <a:xfrm>
            <a:off x="5638800" y="5943600"/>
            <a:ext cx="3200400" cy="400110"/>
          </a:xfrm>
          <a:prstGeom prst="rect">
            <a:avLst/>
          </a:prstGeom>
          <a:solidFill>
            <a:srgbClr val="FF0000"/>
          </a:solidFill>
          <a:ln w="57150">
            <a:noFill/>
          </a:ln>
          <a:scene3d>
            <a:camera prst="orthographicFront"/>
            <a:lightRig rig="threePt" dir="t"/>
          </a:scene3d>
          <a:sp3d>
            <a:bevelT/>
          </a:sp3d>
        </p:spPr>
        <p:txBody>
          <a:bodyPr wrap="square">
            <a:spAutoFit/>
          </a:bodyPr>
          <a:lstStyle/>
          <a:p>
            <a:pPr lvl="0" algn="ctr">
              <a:spcBef>
                <a:spcPct val="0"/>
              </a:spcBef>
            </a:pPr>
            <a:r>
              <a:rPr lang="en-US" sz="2000" b="1" dirty="0" smtClean="0">
                <a:solidFill>
                  <a:schemeClr val="bg1"/>
                </a:solidFill>
                <a:ea typeface="+mj-ea"/>
                <a:cs typeface="+mj-cs"/>
              </a:rPr>
              <a:t>Jordan School District</a:t>
            </a:r>
            <a:endParaRPr lang="en-US" sz="2000" b="1" dirty="0">
              <a:solidFill>
                <a:schemeClr val="bg1"/>
              </a:solidFill>
              <a:ea typeface="+mj-ea"/>
              <a:cs typeface="+mj-cs"/>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2717"/>
                                        </p:tgtEl>
                                        <p:attrNameLst>
                                          <p:attrName>style.visibility</p:attrName>
                                        </p:attrNameLst>
                                      </p:cBhvr>
                                      <p:to>
                                        <p:strVal val="visible"/>
                                      </p:to>
                                    </p:set>
                                    <p:animEffect transition="in" filter="fade">
                                      <p:cBhvr>
                                        <p:cTn id="7" dur="500"/>
                                        <p:tgtEl>
                                          <p:spTgt spid="72717"/>
                                        </p:tgtEl>
                                      </p:cBhvr>
                                    </p:animEffect>
                                  </p:childTnLst>
                                </p:cTn>
                              </p:par>
                              <p:par>
                                <p:cTn id="8" presetID="10" presetClass="entr" presetSubtype="0" fill="hold" nodeType="withEffect">
                                  <p:stCondLst>
                                    <p:cond delay="0"/>
                                  </p:stCondLst>
                                  <p:childTnLst>
                                    <p:set>
                                      <p:cBhvr>
                                        <p:cTn id="9" dur="1" fill="hold">
                                          <p:stCondLst>
                                            <p:cond delay="0"/>
                                          </p:stCondLst>
                                        </p:cTn>
                                        <p:tgtEl>
                                          <p:spTgt spid="72716"/>
                                        </p:tgtEl>
                                        <p:attrNameLst>
                                          <p:attrName>style.visibility</p:attrName>
                                        </p:attrNameLst>
                                      </p:cBhvr>
                                      <p:to>
                                        <p:strVal val="visible"/>
                                      </p:to>
                                    </p:set>
                                    <p:animEffect transition="in" filter="fade">
                                      <p:cBhvr>
                                        <p:cTn id="10" dur="500"/>
                                        <p:tgtEl>
                                          <p:spTgt spid="72716"/>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72714"/>
                                        </p:tgtEl>
                                        <p:attrNameLst>
                                          <p:attrName>style.visibility</p:attrName>
                                        </p:attrNameLst>
                                      </p:cBhvr>
                                      <p:to>
                                        <p:strVal val="visible"/>
                                      </p:to>
                                    </p:set>
                                    <p:animEffect transition="in" filter="fade">
                                      <p:cBhvr>
                                        <p:cTn id="14" dur="500"/>
                                        <p:tgtEl>
                                          <p:spTgt spid="72714"/>
                                        </p:tgtEl>
                                      </p:cBhvr>
                                    </p:animEffect>
                                  </p:childTnLst>
                                </p:cTn>
                              </p:par>
                              <p:par>
                                <p:cTn id="15" presetID="10" presetClass="entr" presetSubtype="0" fill="hold" nodeType="withEffect">
                                  <p:stCondLst>
                                    <p:cond delay="0"/>
                                  </p:stCondLst>
                                  <p:childTnLst>
                                    <p:set>
                                      <p:cBhvr>
                                        <p:cTn id="16" dur="1" fill="hold">
                                          <p:stCondLst>
                                            <p:cond delay="0"/>
                                          </p:stCondLst>
                                        </p:cTn>
                                        <p:tgtEl>
                                          <p:spTgt spid="72715"/>
                                        </p:tgtEl>
                                        <p:attrNameLst>
                                          <p:attrName>style.visibility</p:attrName>
                                        </p:attrNameLst>
                                      </p:cBhvr>
                                      <p:to>
                                        <p:strVal val="visible"/>
                                      </p:to>
                                    </p:set>
                                    <p:animEffect transition="in" filter="fade">
                                      <p:cBhvr>
                                        <p:cTn id="17" dur="500"/>
                                        <p:tgtEl>
                                          <p:spTgt spid="72715"/>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72707"/>
                                        </p:tgtEl>
                                        <p:attrNameLst>
                                          <p:attrName>style.visibility</p:attrName>
                                        </p:attrNameLst>
                                      </p:cBhvr>
                                      <p:to>
                                        <p:strVal val="visible"/>
                                      </p:to>
                                    </p:set>
                                    <p:animEffect transition="in" filter="fade">
                                      <p:cBhvr>
                                        <p:cTn id="21" dur="500"/>
                                        <p:tgtEl>
                                          <p:spTgt spid="72707"/>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72706"/>
                                        </p:tgtEl>
                                        <p:attrNameLst>
                                          <p:attrName>style.visibility</p:attrName>
                                        </p:attrNameLst>
                                      </p:cBhvr>
                                      <p:to>
                                        <p:strVal val="visible"/>
                                      </p:to>
                                    </p:set>
                                    <p:animEffect transition="in" filter="fade">
                                      <p:cBhvr>
                                        <p:cTn id="25" dur="500"/>
                                        <p:tgtEl>
                                          <p:spTgt spid="72706"/>
                                        </p:tgtEl>
                                      </p:cBhvr>
                                    </p:animEffect>
                                  </p:childTnLst>
                                </p:cTn>
                              </p:par>
                              <p:par>
                                <p:cTn id="26" presetID="10" presetClass="entr" presetSubtype="0" fill="hold" nodeType="withEffect">
                                  <p:stCondLst>
                                    <p:cond delay="0"/>
                                  </p:stCondLst>
                                  <p:childTnLst>
                                    <p:set>
                                      <p:cBhvr>
                                        <p:cTn id="27" dur="1" fill="hold">
                                          <p:stCondLst>
                                            <p:cond delay="0"/>
                                          </p:stCondLst>
                                        </p:cTn>
                                        <p:tgtEl>
                                          <p:spTgt spid="72709"/>
                                        </p:tgtEl>
                                        <p:attrNameLst>
                                          <p:attrName>style.visibility</p:attrName>
                                        </p:attrNameLst>
                                      </p:cBhvr>
                                      <p:to>
                                        <p:strVal val="visible"/>
                                      </p:to>
                                    </p:set>
                                    <p:animEffect transition="in" filter="fade">
                                      <p:cBhvr>
                                        <p:cTn id="28" dur="500"/>
                                        <p:tgtEl>
                                          <p:spTgt spid="72709"/>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72712"/>
                                        </p:tgtEl>
                                        <p:attrNameLst>
                                          <p:attrName>style.visibility</p:attrName>
                                        </p:attrNameLst>
                                      </p:cBhvr>
                                      <p:to>
                                        <p:strVal val="visible"/>
                                      </p:to>
                                    </p:set>
                                    <p:animEffect transition="in" filter="fade">
                                      <p:cBhvr>
                                        <p:cTn id="32" dur="500"/>
                                        <p:tgtEl>
                                          <p:spTgt spid="72712"/>
                                        </p:tgtEl>
                                      </p:cBhvr>
                                    </p:animEffect>
                                  </p:childTnLst>
                                </p:cTn>
                              </p:par>
                            </p:childTnLst>
                          </p:cTn>
                        </p:par>
                        <p:par>
                          <p:cTn id="33" fill="hold">
                            <p:stCondLst>
                              <p:cond delay="2500"/>
                            </p:stCondLst>
                            <p:childTnLst>
                              <p:par>
                                <p:cTn id="34" presetID="10" presetClass="entr" presetSubtype="0" fill="hold" grpId="1"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par>
                          <p:cTn id="37" fill="hold">
                            <p:stCondLst>
                              <p:cond delay="3000"/>
                            </p:stCondLst>
                            <p:childTnLst>
                              <p:par>
                                <p:cTn id="38" presetID="26" presetClass="emph" presetSubtype="0" fill="hold" grpId="0" nodeType="afterEffect">
                                  <p:stCondLst>
                                    <p:cond delay="0"/>
                                  </p:stCondLst>
                                  <p:childTnLst>
                                    <p:animEffect transition="out" filter="fade">
                                      <p:cBhvr>
                                        <p:cTn id="39" dur="500" tmFilter="0, 0; .2, .5; .8, .5; 1, 0"/>
                                        <p:tgtEl>
                                          <p:spTgt spid="13"/>
                                        </p:tgtEl>
                                      </p:cBhvr>
                                    </p:animEffect>
                                    <p:animScale>
                                      <p:cBhvr>
                                        <p:cTn id="40" dur="250" autoRev="1" fill="hold"/>
                                        <p:tgtEl>
                                          <p:spTgt spid="13"/>
                                        </p:tgtEl>
                                      </p:cBhvr>
                                      <p:by x="105000" y="105000"/>
                                    </p:animScale>
                                  </p:childTnLst>
                                </p:cTn>
                              </p:par>
                              <p:par>
                                <p:cTn id="41" presetID="26" presetClass="emph" presetSubtype="0" fill="hold" grpId="2" nodeType="withEffect">
                                  <p:stCondLst>
                                    <p:cond delay="0"/>
                                  </p:stCondLst>
                                  <p:childTnLst>
                                    <p:animEffect transition="out" filter="fade">
                                      <p:cBhvr>
                                        <p:cTn id="42" dur="500" tmFilter="0, 0; .2, .5; .8, .5; 1, 0"/>
                                        <p:tgtEl>
                                          <p:spTgt spid="13"/>
                                        </p:tgtEl>
                                      </p:cBhvr>
                                    </p:animEffect>
                                    <p:animScale>
                                      <p:cBhvr>
                                        <p:cTn id="43" dur="250" autoRev="1" fill="hold"/>
                                        <p:tgtEl>
                                          <p:spTgt spid="13"/>
                                        </p:tgtEl>
                                      </p:cBhvr>
                                      <p:by x="105000" y="105000"/>
                                    </p:animScale>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r>
              <a:rPr lang="en-US" sz="4000" b="1" dirty="0" smtClean="0">
                <a:solidFill>
                  <a:schemeClr val="bg1"/>
                </a:solidFill>
              </a:rPr>
              <a:t>CCSSM Instructional Shifts</a:t>
            </a:r>
            <a:endParaRPr lang="en-US" sz="4000" dirty="0" smtClean="0">
              <a:solidFill>
                <a:schemeClr val="bg1"/>
              </a:solidFill>
            </a:endParaRPr>
          </a:p>
        </p:txBody>
      </p:sp>
      <p:sp>
        <p:nvSpPr>
          <p:cNvPr id="3" name="Content Placeholder 2"/>
          <p:cNvSpPr>
            <a:spLocks noGrp="1"/>
          </p:cNvSpPr>
          <p:nvPr>
            <p:ph idx="1"/>
          </p:nvPr>
        </p:nvSpPr>
        <p:spPr>
          <a:xfrm>
            <a:off x="228600" y="3276600"/>
            <a:ext cx="4114800" cy="2819400"/>
          </a:xfrm>
        </p:spPr>
        <p:txBody>
          <a:bodyPr anchor="ctr">
            <a:noAutofit/>
          </a:bodyPr>
          <a:lstStyle/>
          <a:p>
            <a:pPr marL="0" lvl="0" indent="0" algn="ctr">
              <a:spcBef>
                <a:spcPts val="1200"/>
              </a:spcBef>
              <a:spcAft>
                <a:spcPts val="1200"/>
              </a:spcAft>
              <a:buNone/>
            </a:pPr>
            <a:r>
              <a:rPr lang="en-US" sz="2800" b="1" dirty="0" smtClean="0"/>
              <a:t>Practice standards help us to </a:t>
            </a:r>
            <a:r>
              <a:rPr lang="en-US" sz="2800" b="1" i="1" dirty="0" smtClean="0">
                <a:solidFill>
                  <a:schemeClr val="tx1">
                    <a:lumMod val="95000"/>
                    <a:lumOff val="5000"/>
                  </a:schemeClr>
                </a:solidFill>
                <a:sym typeface="Arial" charset="0"/>
              </a:rPr>
              <a:t>focus</a:t>
            </a:r>
            <a:r>
              <a:rPr lang="en-US" sz="2800" b="1" dirty="0" smtClean="0">
                <a:solidFill>
                  <a:schemeClr val="tx1">
                    <a:lumMod val="95000"/>
                    <a:lumOff val="5000"/>
                  </a:schemeClr>
                </a:solidFill>
                <a:sym typeface="Arial" charset="0"/>
              </a:rPr>
              <a:t> deeply on what is emphasized in the content standards, so that students gain strong foundations</a:t>
            </a:r>
            <a:r>
              <a:rPr lang="en-US" sz="2800" b="1" dirty="0" smtClean="0"/>
              <a:t>.</a:t>
            </a:r>
          </a:p>
        </p:txBody>
      </p:sp>
      <p:sp>
        <p:nvSpPr>
          <p:cNvPr id="6" name="TextBox 5"/>
          <p:cNvSpPr txBox="1"/>
          <p:nvPr/>
        </p:nvSpPr>
        <p:spPr>
          <a:xfrm>
            <a:off x="533400" y="1676400"/>
            <a:ext cx="8001000" cy="954107"/>
          </a:xfrm>
          <a:prstGeom prst="rect">
            <a:avLst/>
          </a:prstGeom>
          <a:noFill/>
        </p:spPr>
        <p:txBody>
          <a:bodyPr wrap="square" rtlCol="0">
            <a:spAutoFit/>
          </a:bodyPr>
          <a:lstStyle/>
          <a:p>
            <a:r>
              <a:rPr lang="en-US" sz="2800" b="1" dirty="0" smtClean="0">
                <a:solidFill>
                  <a:srgbClr val="FF0000"/>
                </a:solidFill>
              </a:rPr>
              <a:t>Focus</a:t>
            </a:r>
            <a:r>
              <a:rPr lang="en-US" sz="2800" dirty="0" smtClean="0"/>
              <a:t>: Instruction is focused on grade level standards. </a:t>
            </a:r>
            <a:endParaRPr lang="en-US" sz="2800" dirty="0"/>
          </a:p>
        </p:txBody>
      </p:sp>
      <p:pic>
        <p:nvPicPr>
          <p:cNvPr id="13" name="Picture 2" descr="E:\SUMMER INSTITUTE\PAPARAZZI\instructional shifts - color.PNG"/>
          <p:cNvPicPr>
            <a:picLocks noChangeAspect="1" noChangeArrowheads="1"/>
          </p:cNvPicPr>
          <p:nvPr/>
        </p:nvPicPr>
        <p:blipFill>
          <a:blip r:embed="rId4" cstate="print"/>
          <a:srcRect/>
          <a:stretch>
            <a:fillRect/>
          </a:stretch>
        </p:blipFill>
        <p:spPr bwMode="auto">
          <a:xfrm>
            <a:off x="4648200" y="3048000"/>
            <a:ext cx="4241173" cy="3509963"/>
          </a:xfrm>
          <a:prstGeom prst="rect">
            <a:avLst/>
          </a:prstGeom>
          <a:noFill/>
        </p:spPr>
      </p:pic>
      <p:sp>
        <p:nvSpPr>
          <p:cNvPr id="14" name="Oval 13"/>
          <p:cNvSpPr/>
          <p:nvPr/>
        </p:nvSpPr>
        <p:spPr>
          <a:xfrm>
            <a:off x="4648200" y="2819400"/>
            <a:ext cx="2590800" cy="2590800"/>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fmla="#ppt_w*sin(2.5*pi*$)">
                                          <p:val>
                                            <p:fltVal val="0"/>
                                          </p:val>
                                        </p:tav>
                                        <p:tav tm="100000">
                                          <p:val>
                                            <p:fltVal val="1"/>
                                          </p:val>
                                        </p:tav>
                                      </p:tavLst>
                                    </p:anim>
                                    <p:anim calcmode="lin" valueType="num">
                                      <p:cBhvr>
                                        <p:cTn id="8" dur="500" fill="hold"/>
                                        <p:tgtEl>
                                          <p:spTgt spid="1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6" presetClass="emph" presetSubtype="0" fill="hold" grpId="1" nodeType="afterEffect">
                                  <p:stCondLst>
                                    <p:cond delay="0"/>
                                  </p:stCondLst>
                                  <p:childTnLst>
                                    <p:animEffect transition="out" filter="fade">
                                      <p:cBhvr>
                                        <p:cTn id="11" dur="500" tmFilter="0, 0; .2, .5; .8, .5; 1, 0"/>
                                        <p:tgtEl>
                                          <p:spTgt spid="14"/>
                                        </p:tgtEl>
                                      </p:cBhvr>
                                    </p:animEffect>
                                    <p:animScale>
                                      <p:cBhvr>
                                        <p:cTn id="12" dur="250" autoRev="1" fill="hold"/>
                                        <p:tgtEl>
                                          <p:spTgt spid="14"/>
                                        </p:tgtEl>
                                      </p:cBhvr>
                                      <p:by x="105000" y="105000"/>
                                    </p:animScale>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r>
              <a:rPr lang="en-US" sz="4000" b="1" dirty="0" smtClean="0">
                <a:solidFill>
                  <a:schemeClr val="bg1"/>
                </a:solidFill>
              </a:rPr>
              <a:t>CCSSM Instructional Shifts</a:t>
            </a:r>
            <a:endParaRPr lang="en-US" sz="4000" dirty="0" smtClean="0">
              <a:solidFill>
                <a:schemeClr val="bg1"/>
              </a:solidFill>
            </a:endParaRPr>
          </a:p>
        </p:txBody>
      </p:sp>
      <p:sp>
        <p:nvSpPr>
          <p:cNvPr id="3" name="Content Placeholder 2"/>
          <p:cNvSpPr>
            <a:spLocks noGrp="1"/>
          </p:cNvSpPr>
          <p:nvPr>
            <p:ph idx="1"/>
          </p:nvPr>
        </p:nvSpPr>
        <p:spPr>
          <a:xfrm>
            <a:off x="457200" y="3276600"/>
            <a:ext cx="3810000" cy="2819400"/>
          </a:xfrm>
        </p:spPr>
        <p:txBody>
          <a:bodyPr anchor="ctr">
            <a:noAutofit/>
          </a:bodyPr>
          <a:lstStyle/>
          <a:p>
            <a:pPr marL="0" lvl="0" indent="0" algn="ctr">
              <a:spcBef>
                <a:spcPts val="1200"/>
              </a:spcBef>
              <a:spcAft>
                <a:spcPts val="1200"/>
              </a:spcAft>
              <a:buNone/>
            </a:pPr>
            <a:r>
              <a:rPr lang="en-US" sz="2800" b="1" dirty="0" smtClean="0"/>
              <a:t>Analyzing practice standards in vertical teams supports communication and unity in message across grades. </a:t>
            </a:r>
          </a:p>
        </p:txBody>
      </p:sp>
      <p:sp>
        <p:nvSpPr>
          <p:cNvPr id="6" name="TextBox 5"/>
          <p:cNvSpPr txBox="1"/>
          <p:nvPr/>
        </p:nvSpPr>
        <p:spPr>
          <a:xfrm>
            <a:off x="533400" y="1676400"/>
            <a:ext cx="8001000" cy="1384995"/>
          </a:xfrm>
          <a:prstGeom prst="rect">
            <a:avLst/>
          </a:prstGeom>
          <a:noFill/>
        </p:spPr>
        <p:txBody>
          <a:bodyPr wrap="square" rtlCol="0">
            <a:spAutoFit/>
          </a:bodyPr>
          <a:lstStyle/>
          <a:p>
            <a:r>
              <a:rPr lang="en-US" sz="2800" b="1" dirty="0" smtClean="0">
                <a:solidFill>
                  <a:srgbClr val="FF0000"/>
                </a:solidFill>
              </a:rPr>
              <a:t>Coherence</a:t>
            </a:r>
            <a:r>
              <a:rPr lang="en-US" sz="2800" b="1" dirty="0" smtClean="0"/>
              <a:t>: </a:t>
            </a:r>
            <a:r>
              <a:rPr lang="en-US" sz="2800" dirty="0" smtClean="0"/>
              <a:t>Instruction should be attentive to learning across grades and linking major topics within grades.</a:t>
            </a:r>
            <a:endParaRPr lang="en-US" sz="2800" dirty="0"/>
          </a:p>
        </p:txBody>
      </p:sp>
      <p:pic>
        <p:nvPicPr>
          <p:cNvPr id="10" name="Picture 2" descr="E:\SUMMER INSTITUTE\PAPARAZZI\instructional shifts - color.PNG"/>
          <p:cNvPicPr>
            <a:picLocks noChangeAspect="1" noChangeArrowheads="1"/>
          </p:cNvPicPr>
          <p:nvPr/>
        </p:nvPicPr>
        <p:blipFill>
          <a:blip r:embed="rId4" cstate="print"/>
          <a:srcRect/>
          <a:stretch>
            <a:fillRect/>
          </a:stretch>
        </p:blipFill>
        <p:spPr bwMode="auto">
          <a:xfrm>
            <a:off x="4648200" y="3048000"/>
            <a:ext cx="4241173" cy="3509963"/>
          </a:xfrm>
          <a:prstGeom prst="rect">
            <a:avLst/>
          </a:prstGeom>
          <a:noFill/>
        </p:spPr>
      </p:pic>
      <p:sp>
        <p:nvSpPr>
          <p:cNvPr id="11" name="Oval 10"/>
          <p:cNvSpPr/>
          <p:nvPr/>
        </p:nvSpPr>
        <p:spPr>
          <a:xfrm>
            <a:off x="6298573" y="2819400"/>
            <a:ext cx="2590800" cy="2590800"/>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fmla="#ppt_w*sin(2.5*pi*$)">
                                          <p:val>
                                            <p:fltVal val="0"/>
                                          </p:val>
                                        </p:tav>
                                        <p:tav tm="100000">
                                          <p:val>
                                            <p:fltVal val="1"/>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6" presetClass="emph" presetSubtype="0" fill="hold" grpId="1" nodeType="afterEffect">
                                  <p:stCondLst>
                                    <p:cond delay="0"/>
                                  </p:stCondLst>
                                  <p:childTnLst>
                                    <p:animEffect transition="out" filter="fade">
                                      <p:cBhvr>
                                        <p:cTn id="11" dur="500" tmFilter="0, 0; .2, .5; .8, .5; 1, 0"/>
                                        <p:tgtEl>
                                          <p:spTgt spid="11"/>
                                        </p:tgtEl>
                                      </p:cBhvr>
                                    </p:animEffect>
                                    <p:animScale>
                                      <p:cBhvr>
                                        <p:cTn id="12" dur="250" autoRev="1" fill="hold"/>
                                        <p:tgtEl>
                                          <p:spTgt spid="11"/>
                                        </p:tgtEl>
                                      </p:cBhvr>
                                      <p:by x="105000" y="105000"/>
                                    </p:animScale>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r>
              <a:rPr lang="en-US" sz="4000" b="1" dirty="0" smtClean="0">
                <a:solidFill>
                  <a:schemeClr val="bg1"/>
                </a:solidFill>
              </a:rPr>
              <a:t>CCSSM Instructional Shifts</a:t>
            </a:r>
            <a:endParaRPr lang="en-US" sz="4000" dirty="0" smtClean="0">
              <a:solidFill>
                <a:schemeClr val="bg1"/>
              </a:solidFill>
            </a:endParaRPr>
          </a:p>
        </p:txBody>
      </p:sp>
      <p:sp>
        <p:nvSpPr>
          <p:cNvPr id="3" name="Content Placeholder 2"/>
          <p:cNvSpPr>
            <a:spLocks noGrp="1"/>
          </p:cNvSpPr>
          <p:nvPr>
            <p:ph idx="1"/>
          </p:nvPr>
        </p:nvSpPr>
        <p:spPr>
          <a:xfrm>
            <a:off x="304800" y="3276600"/>
            <a:ext cx="4267200" cy="3276600"/>
          </a:xfrm>
        </p:spPr>
        <p:txBody>
          <a:bodyPr anchor="ctr">
            <a:noAutofit/>
          </a:bodyPr>
          <a:lstStyle/>
          <a:p>
            <a:pPr marL="0" indent="0" algn="ctr">
              <a:lnSpc>
                <a:spcPct val="130000"/>
              </a:lnSpc>
              <a:buNone/>
            </a:pPr>
            <a:r>
              <a:rPr lang="en-US" sz="2400" b="1" i="1" dirty="0" smtClean="0">
                <a:latin typeface="Calibri" pitchFamily="34" charset="0"/>
              </a:rPr>
              <a:t>Skills without conceptual understanding are meaningless. Conceptual understanding without skills is inefficient. </a:t>
            </a:r>
          </a:p>
          <a:p>
            <a:pPr marL="0" indent="0" algn="ctr">
              <a:lnSpc>
                <a:spcPct val="130000"/>
              </a:lnSpc>
              <a:buNone/>
            </a:pPr>
            <a:r>
              <a:rPr lang="en-US" sz="2400" b="1" i="1" dirty="0" smtClean="0">
                <a:latin typeface="Calibri" pitchFamily="34" charset="0"/>
              </a:rPr>
              <a:t>Without problem solving, skills and conceptual understanding have no utility. </a:t>
            </a:r>
            <a:r>
              <a:rPr lang="en-US" sz="2400" b="1" dirty="0" smtClean="0">
                <a:latin typeface="Calibri" pitchFamily="34" charset="0"/>
              </a:rPr>
              <a:t>- NCTM</a:t>
            </a:r>
            <a:endParaRPr lang="en-US" sz="2400" b="1" dirty="0">
              <a:latin typeface="Calibri" pitchFamily="34" charset="0"/>
            </a:endParaRPr>
          </a:p>
        </p:txBody>
      </p:sp>
      <p:sp>
        <p:nvSpPr>
          <p:cNvPr id="6" name="TextBox 5"/>
          <p:cNvSpPr txBox="1"/>
          <p:nvPr/>
        </p:nvSpPr>
        <p:spPr>
          <a:xfrm>
            <a:off x="533400" y="1676400"/>
            <a:ext cx="8001000" cy="1384995"/>
          </a:xfrm>
          <a:prstGeom prst="rect">
            <a:avLst/>
          </a:prstGeom>
          <a:noFill/>
        </p:spPr>
        <p:txBody>
          <a:bodyPr wrap="square" rtlCol="0">
            <a:spAutoFit/>
          </a:bodyPr>
          <a:lstStyle/>
          <a:p>
            <a:r>
              <a:rPr lang="en-US" sz="2800" b="1" dirty="0" smtClean="0">
                <a:solidFill>
                  <a:srgbClr val="FF0000"/>
                </a:solidFill>
              </a:rPr>
              <a:t>Rigor</a:t>
            </a:r>
            <a:r>
              <a:rPr lang="en-US" sz="2800" dirty="0" smtClean="0"/>
              <a:t>:</a:t>
            </a:r>
            <a:r>
              <a:rPr lang="en-US" sz="2800" b="1" dirty="0" smtClean="0"/>
              <a:t> </a:t>
            </a:r>
            <a:r>
              <a:rPr lang="en-US" sz="2800" dirty="0" smtClean="0"/>
              <a:t>Instruction should develop conceptual understanding, procedural skill and fluency, and application.</a:t>
            </a:r>
          </a:p>
        </p:txBody>
      </p:sp>
      <p:pic>
        <p:nvPicPr>
          <p:cNvPr id="10" name="Picture 2" descr="E:\SUMMER INSTITUTE\PAPARAZZI\instructional shifts - color.PNG"/>
          <p:cNvPicPr>
            <a:picLocks noChangeAspect="1" noChangeArrowheads="1"/>
          </p:cNvPicPr>
          <p:nvPr/>
        </p:nvPicPr>
        <p:blipFill>
          <a:blip r:embed="rId4" cstate="print"/>
          <a:srcRect/>
          <a:stretch>
            <a:fillRect/>
          </a:stretch>
        </p:blipFill>
        <p:spPr bwMode="auto">
          <a:xfrm>
            <a:off x="4648200" y="3048000"/>
            <a:ext cx="4241173" cy="3509963"/>
          </a:xfrm>
          <a:prstGeom prst="rect">
            <a:avLst/>
          </a:prstGeom>
          <a:noFill/>
        </p:spPr>
      </p:pic>
      <p:sp>
        <p:nvSpPr>
          <p:cNvPr id="11" name="Oval 10"/>
          <p:cNvSpPr/>
          <p:nvPr/>
        </p:nvSpPr>
        <p:spPr>
          <a:xfrm>
            <a:off x="5486400" y="4191000"/>
            <a:ext cx="2590800" cy="2590800"/>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fmla="#ppt_w*sin(2.5*pi*$)">
                                          <p:val>
                                            <p:fltVal val="0"/>
                                          </p:val>
                                        </p:tav>
                                        <p:tav tm="100000">
                                          <p:val>
                                            <p:fltVal val="1"/>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6" presetClass="emph" presetSubtype="0" fill="hold" grpId="1" nodeType="afterEffect">
                                  <p:stCondLst>
                                    <p:cond delay="0"/>
                                  </p:stCondLst>
                                  <p:childTnLst>
                                    <p:animEffect transition="out" filter="fade">
                                      <p:cBhvr>
                                        <p:cTn id="11" dur="500" tmFilter="0, 0; .2, .5; .8, .5; 1, 0"/>
                                        <p:tgtEl>
                                          <p:spTgt spid="11"/>
                                        </p:tgtEl>
                                      </p:cBhvr>
                                    </p:animEffect>
                                    <p:animScale>
                                      <p:cBhvr>
                                        <p:cTn id="12" dur="250" autoRev="1" fill="hold"/>
                                        <p:tgtEl>
                                          <p:spTgt spid="11"/>
                                        </p:tgtEl>
                                      </p:cBhvr>
                                      <p:by x="105000" y="105000"/>
                                    </p:animScale>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lstStyle/>
          <a:p>
            <a:r>
              <a:rPr lang="en-US" b="1" dirty="0" smtClean="0">
                <a:solidFill>
                  <a:schemeClr val="bg1"/>
                </a:solidFill>
              </a:rPr>
              <a:t>Session Outcome</a:t>
            </a:r>
            <a:endParaRPr lang="en-US" b="1" dirty="0">
              <a:solidFill>
                <a:schemeClr val="bg1"/>
              </a:solidFill>
            </a:endParaRPr>
          </a:p>
        </p:txBody>
      </p:sp>
      <p:sp>
        <p:nvSpPr>
          <p:cNvPr id="3" name="Content Placeholder 2"/>
          <p:cNvSpPr>
            <a:spLocks noGrp="1"/>
          </p:cNvSpPr>
          <p:nvPr>
            <p:ph idx="1"/>
          </p:nvPr>
        </p:nvSpPr>
        <p:spPr>
          <a:xfrm>
            <a:off x="457200" y="1905000"/>
            <a:ext cx="8229600" cy="4221163"/>
          </a:xfrm>
        </p:spPr>
        <p:txBody>
          <a:bodyPr>
            <a:normAutofit/>
          </a:bodyPr>
          <a:lstStyle/>
          <a:p>
            <a:pPr>
              <a:spcBef>
                <a:spcPts val="1800"/>
              </a:spcBef>
              <a:spcAft>
                <a:spcPts val="1800"/>
              </a:spcAft>
              <a:defRPr/>
            </a:pPr>
            <a:r>
              <a:rPr lang="en-US" sz="4400" b="1" dirty="0" smtClean="0">
                <a:solidFill>
                  <a:srgbClr val="FF0000"/>
                </a:solidFill>
              </a:rPr>
              <a:t>Collaboratively define </a:t>
            </a:r>
            <a:r>
              <a:rPr lang="en-US" sz="4400" dirty="0" smtClean="0"/>
              <a:t>Common Core Standards for Mathematical Practice 1, 3, and 4</a:t>
            </a:r>
            <a:endParaRPr lang="en-US" sz="4400" i="1" dirty="0" smtClean="0">
              <a:solidFill>
                <a:srgbClr val="0070C0"/>
              </a:solidFill>
            </a:endParaRPr>
          </a:p>
          <a:p>
            <a:pPr>
              <a:defRPr/>
            </a:pPr>
            <a:endParaRPr lang="en-US" dirty="0" smtClean="0"/>
          </a:p>
          <a:p>
            <a:endParaRPr lang="en-US" dirty="0"/>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19400"/>
            <a:ext cx="7772400" cy="1470025"/>
          </a:xfrm>
        </p:spPr>
        <p:txBody>
          <a:bodyPr>
            <a:noAutofit/>
          </a:bodyPr>
          <a:lstStyle/>
          <a:p>
            <a:r>
              <a:rPr lang="en-US" sz="4800" b="1" dirty="0" smtClean="0">
                <a:solidFill>
                  <a:srgbClr val="FF0000"/>
                </a:solidFill>
              </a:rPr>
              <a:t>Thank You</a:t>
            </a:r>
            <a:endParaRPr lang="en-US" sz="4800" b="1" dirty="0">
              <a:solidFill>
                <a:srgbClr val="FF0000"/>
              </a:solidFill>
            </a:endParaRPr>
          </a:p>
        </p:txBody>
      </p:sp>
      <p:sp>
        <p:nvSpPr>
          <p:cNvPr id="4" name="Title 1"/>
          <p:cNvSpPr txBox="1">
            <a:spLocks/>
          </p:cNvSpPr>
          <p:nvPr/>
        </p:nvSpPr>
        <p:spPr>
          <a:xfrm>
            <a:off x="1371600" y="0"/>
            <a:ext cx="6096000" cy="1447799"/>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buClrTx/>
              <a:buSzTx/>
              <a:buFontTx/>
              <a:buNone/>
              <a:tabLst/>
              <a:defRPr/>
            </a:pPr>
            <a:endParaRPr kumimoji="0" lang="en-US" sz="3600" b="1" i="0" u="none" strike="noStrike" kern="1200" cap="all" spc="0" normalizeH="0" noProof="0" dirty="0">
              <a:ln>
                <a:noFill/>
              </a:ln>
              <a:solidFill>
                <a:schemeClr val="bg1"/>
              </a:solidFill>
              <a:effectLst/>
              <a:uLnTx/>
              <a:uFillTx/>
              <a:latin typeface="+mj-lt"/>
              <a:ea typeface="+mj-ea"/>
              <a:cs typeface="+mj-cs"/>
            </a:endParaRPr>
          </a:p>
        </p:txBody>
      </p:sp>
      <p:sp>
        <p:nvSpPr>
          <p:cNvPr id="9" name="Title 1"/>
          <p:cNvSpPr txBox="1">
            <a:spLocks/>
          </p:cNvSpPr>
          <p:nvPr/>
        </p:nvSpPr>
        <p:spPr>
          <a:xfrm>
            <a:off x="0" y="0"/>
            <a:ext cx="9144000" cy="141763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1" u="none" strike="noStrike" kern="1200" cap="none" spc="0" normalizeH="0" baseline="0" noProof="0" dirty="0" smtClean="0">
                <a:ln>
                  <a:noFill/>
                </a:ln>
                <a:solidFill>
                  <a:schemeClr val="bg1"/>
                </a:solidFill>
                <a:effectLst/>
                <a:uLnTx/>
                <a:uFillTx/>
                <a:latin typeface="+mj-lt"/>
                <a:ea typeface="+mj-ea"/>
                <a:cs typeface="+mj-cs"/>
              </a:rPr>
              <a:t>College and Career Readiness</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lstStyle/>
          <a:p>
            <a:r>
              <a:rPr lang="en-US" b="1" dirty="0" smtClean="0">
                <a:solidFill>
                  <a:schemeClr val="bg1"/>
                </a:solidFill>
              </a:rPr>
              <a:t>Session Outcome</a:t>
            </a:r>
            <a:endParaRPr lang="en-US" b="1" dirty="0">
              <a:solidFill>
                <a:schemeClr val="bg1"/>
              </a:solidFill>
            </a:endParaRPr>
          </a:p>
        </p:txBody>
      </p:sp>
      <p:sp>
        <p:nvSpPr>
          <p:cNvPr id="3" name="Content Placeholder 2"/>
          <p:cNvSpPr>
            <a:spLocks noGrp="1"/>
          </p:cNvSpPr>
          <p:nvPr>
            <p:ph idx="1"/>
          </p:nvPr>
        </p:nvSpPr>
        <p:spPr>
          <a:xfrm>
            <a:off x="457200" y="1905000"/>
            <a:ext cx="8229600" cy="4221163"/>
          </a:xfrm>
        </p:spPr>
        <p:txBody>
          <a:bodyPr>
            <a:normAutofit/>
          </a:bodyPr>
          <a:lstStyle/>
          <a:p>
            <a:pPr>
              <a:spcBef>
                <a:spcPts val="1800"/>
              </a:spcBef>
              <a:spcAft>
                <a:spcPts val="1800"/>
              </a:spcAft>
              <a:defRPr/>
            </a:pPr>
            <a:r>
              <a:rPr lang="en-US" sz="4400" b="1" dirty="0" smtClean="0">
                <a:solidFill>
                  <a:srgbClr val="FF0000"/>
                </a:solidFill>
              </a:rPr>
              <a:t>Collaboratively define </a:t>
            </a:r>
            <a:r>
              <a:rPr lang="en-US" sz="4400" dirty="0" smtClean="0"/>
              <a:t>Common Core Standards for Mathematical Practice 1, 3, and 4</a:t>
            </a:r>
            <a:endParaRPr lang="en-US" sz="4400" i="1" dirty="0" smtClean="0">
              <a:solidFill>
                <a:srgbClr val="0070C0"/>
              </a:solidFill>
            </a:endParaRPr>
          </a:p>
          <a:p>
            <a:pPr>
              <a:defRPr/>
            </a:pPr>
            <a:endParaRPr lang="en-US" dirty="0" smtClean="0"/>
          </a:p>
          <a:p>
            <a:endParaRPr lang="en-US" dirty="0"/>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US" b="1" i="1" dirty="0" smtClean="0">
                <a:solidFill>
                  <a:schemeClr val="bg1"/>
                </a:solidFill>
              </a:rPr>
              <a:t>College and Career Readiness</a:t>
            </a:r>
          </a:p>
        </p:txBody>
      </p:sp>
      <p:sp>
        <p:nvSpPr>
          <p:cNvPr id="9" name="Rounded Rectangle 8"/>
          <p:cNvSpPr/>
          <p:nvPr/>
        </p:nvSpPr>
        <p:spPr>
          <a:xfrm>
            <a:off x="5410200" y="2819400"/>
            <a:ext cx="3276600" cy="2590800"/>
          </a:xfrm>
          <a:prstGeom prst="roundRect">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bg1"/>
                </a:solidFill>
              </a:rPr>
              <a:t>Common </a:t>
            </a:r>
          </a:p>
          <a:p>
            <a:pPr algn="ctr"/>
            <a:r>
              <a:rPr lang="en-US" sz="4400" b="1" dirty="0" smtClean="0">
                <a:solidFill>
                  <a:schemeClr val="bg1"/>
                </a:solidFill>
              </a:rPr>
              <a:t>Core </a:t>
            </a:r>
          </a:p>
          <a:p>
            <a:pPr algn="ctr"/>
            <a:r>
              <a:rPr lang="en-US" sz="2400" b="1" dirty="0" smtClean="0">
                <a:solidFill>
                  <a:schemeClr val="bg1"/>
                </a:solidFill>
              </a:rPr>
              <a:t>Mathematics Standards</a:t>
            </a:r>
            <a:endParaRPr lang="en-US" sz="2400" b="1" dirty="0">
              <a:solidFill>
                <a:schemeClr val="bg1"/>
              </a:solidFill>
            </a:endParaRPr>
          </a:p>
        </p:txBody>
      </p:sp>
      <p:sp>
        <p:nvSpPr>
          <p:cNvPr id="10" name="Rounded Rectangle 9"/>
          <p:cNvSpPr/>
          <p:nvPr/>
        </p:nvSpPr>
        <p:spPr>
          <a:xfrm>
            <a:off x="457200" y="2743200"/>
            <a:ext cx="2819400" cy="990600"/>
          </a:xfrm>
          <a:prstGeom prst="roundRect">
            <a:avLst/>
          </a:prstGeom>
          <a:solidFill>
            <a:srgbClr val="0066FF"/>
          </a:solidFill>
          <a:ln>
            <a:solidFill>
              <a:srgbClr val="0066FF"/>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Practice</a:t>
            </a:r>
          </a:p>
          <a:p>
            <a:pPr algn="ctr"/>
            <a:r>
              <a:rPr lang="en-US" sz="2400" b="1" dirty="0" smtClean="0"/>
              <a:t>Standards</a:t>
            </a:r>
            <a:endParaRPr lang="en-US" sz="2400" b="1" dirty="0"/>
          </a:p>
        </p:txBody>
      </p:sp>
      <p:sp>
        <p:nvSpPr>
          <p:cNvPr id="11" name="Rounded Rectangle 10"/>
          <p:cNvSpPr/>
          <p:nvPr/>
        </p:nvSpPr>
        <p:spPr>
          <a:xfrm>
            <a:off x="457200" y="4495800"/>
            <a:ext cx="2819400" cy="990600"/>
          </a:xfrm>
          <a:prstGeom prst="roundRect">
            <a:avLst/>
          </a:prstGeom>
          <a:solidFill>
            <a:srgbClr val="FF0000"/>
          </a:solidFill>
          <a:ln>
            <a:solidFill>
              <a:srgbClr val="FF0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bg1"/>
                </a:solidFill>
              </a:rPr>
              <a:t>Content</a:t>
            </a:r>
          </a:p>
          <a:p>
            <a:pPr algn="ctr"/>
            <a:r>
              <a:rPr lang="en-US" sz="2400" b="1" dirty="0" smtClean="0">
                <a:solidFill>
                  <a:schemeClr val="bg1"/>
                </a:solidFill>
              </a:rPr>
              <a:t>Standards</a:t>
            </a:r>
            <a:endParaRPr lang="en-US" sz="2400" b="1" dirty="0">
              <a:solidFill>
                <a:schemeClr val="bg1"/>
              </a:solidFill>
            </a:endParaRPr>
          </a:p>
        </p:txBody>
      </p:sp>
      <p:sp>
        <p:nvSpPr>
          <p:cNvPr id="12" name="Right Brace 11"/>
          <p:cNvSpPr/>
          <p:nvPr/>
        </p:nvSpPr>
        <p:spPr>
          <a:xfrm>
            <a:off x="3429000" y="1905000"/>
            <a:ext cx="1600200" cy="4419600"/>
          </a:xfrm>
          <a:prstGeom prst="rightBrace">
            <a:avLst>
              <a:gd name="adj1" fmla="val 8333"/>
              <a:gd name="adj2" fmla="val 50862"/>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ysClr val="windowText" lastClr="000000"/>
                </a:solidFill>
              </a:ln>
            </a:endParaRPr>
          </a:p>
        </p:txBody>
      </p:sp>
      <p:sp>
        <p:nvSpPr>
          <p:cNvPr id="7" name="Oval 6"/>
          <p:cNvSpPr/>
          <p:nvPr/>
        </p:nvSpPr>
        <p:spPr>
          <a:xfrm>
            <a:off x="304800" y="2590800"/>
            <a:ext cx="3048000" cy="1295400"/>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7"/>
                                        </p:tgtEl>
                                      </p:cBhvr>
                                    </p:animEffect>
                                    <p:animScale>
                                      <p:cBhvr>
                                        <p:cTn id="11" dur="250" autoRev="1" fill="hold"/>
                                        <p:tgtEl>
                                          <p:spTgt spid="7"/>
                                        </p:tgtEl>
                                      </p:cBhvr>
                                      <p:by x="105000" y="105000"/>
                                    </p:animScale>
                                  </p:childTnLst>
                                  <p:subTnLst>
                                    <p:audio>
                                      <p:cMediaNode>
                                        <p:cTn display="0" masterRel="sameClick">
                                          <p:stCondLst>
                                            <p:cond evt="begin" delay="0">
                                              <p:tn val="9"/>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417638"/>
          </a:xfrm>
        </p:spPr>
        <p:txBody>
          <a:bodyPr>
            <a:normAutofit/>
          </a:bodyPr>
          <a:lstStyle/>
          <a:p>
            <a:r>
              <a:rPr lang="en-US" sz="3600" b="1" dirty="0" smtClean="0">
                <a:solidFill>
                  <a:schemeClr val="bg1"/>
                </a:solidFill>
              </a:rPr>
              <a:t>Common Core </a:t>
            </a:r>
            <a:br>
              <a:rPr lang="en-US" sz="3600" b="1" dirty="0" smtClean="0">
                <a:solidFill>
                  <a:schemeClr val="bg1"/>
                </a:solidFill>
              </a:rPr>
            </a:br>
            <a:r>
              <a:rPr lang="en-US" sz="3600" b="1" dirty="0" smtClean="0">
                <a:solidFill>
                  <a:schemeClr val="bg1"/>
                </a:solidFill>
              </a:rPr>
              <a:t>Standards for Mathematical Practice</a:t>
            </a:r>
            <a:endParaRPr lang="en-US" sz="3600" b="1" dirty="0">
              <a:solidFill>
                <a:schemeClr val="bg1"/>
              </a:solidFill>
            </a:endParaRPr>
          </a:p>
        </p:txBody>
      </p:sp>
      <p:graphicFrame>
        <p:nvGraphicFramePr>
          <p:cNvPr id="5" name="Content Placeholder 3"/>
          <p:cNvGraphicFramePr>
            <a:graphicFrameLocks noGrp="1"/>
          </p:cNvGraphicFramePr>
          <p:nvPr>
            <p:ph idx="1"/>
          </p:nvPr>
        </p:nvGraphicFramePr>
        <p:xfrm>
          <a:off x="457200" y="17526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graphicEl>
                                              <a:dgm id="{F04E1BC3-7F90-45F8-8D36-A4BE1AA1B64F}"/>
                                            </p:graphicEl>
                                          </p:spTgt>
                                        </p:tgtEl>
                                        <p:attrNameLst>
                                          <p:attrName>style.visibility</p:attrName>
                                        </p:attrNameLst>
                                      </p:cBhvr>
                                      <p:to>
                                        <p:strVal val="visible"/>
                                      </p:to>
                                    </p:set>
                                    <p:animEffect transition="in" filter="fade">
                                      <p:cBhvr>
                                        <p:cTn id="7" dur="500"/>
                                        <p:tgtEl>
                                          <p:spTgt spid="5">
                                            <p:graphicEl>
                                              <a:dgm id="{F04E1BC3-7F90-45F8-8D36-A4BE1AA1B64F}"/>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graphicEl>
                                              <a:dgm id="{B7459884-8320-4FC6-8398-3D3A61572D05}"/>
                                            </p:graphicEl>
                                          </p:spTgt>
                                        </p:tgtEl>
                                        <p:attrNameLst>
                                          <p:attrName>style.visibility</p:attrName>
                                        </p:attrNameLst>
                                      </p:cBhvr>
                                      <p:to>
                                        <p:strVal val="visible"/>
                                      </p:to>
                                    </p:set>
                                    <p:animEffect transition="in" filter="fade">
                                      <p:cBhvr>
                                        <p:cTn id="11" dur="500"/>
                                        <p:tgtEl>
                                          <p:spTgt spid="5">
                                            <p:graphicEl>
                                              <a:dgm id="{B7459884-8320-4FC6-8398-3D3A61572D05}"/>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graphicEl>
                                              <a:dgm id="{5547E3F5-E4B8-4E73-8DF4-EB66249CBB43}"/>
                                            </p:graphicEl>
                                          </p:spTgt>
                                        </p:tgtEl>
                                        <p:attrNameLst>
                                          <p:attrName>style.visibility</p:attrName>
                                        </p:attrNameLst>
                                      </p:cBhvr>
                                      <p:to>
                                        <p:strVal val="visible"/>
                                      </p:to>
                                    </p:set>
                                    <p:animEffect transition="in" filter="fade">
                                      <p:cBhvr>
                                        <p:cTn id="15" dur="500"/>
                                        <p:tgtEl>
                                          <p:spTgt spid="5">
                                            <p:graphicEl>
                                              <a:dgm id="{5547E3F5-E4B8-4E73-8DF4-EB66249CBB43}"/>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graphicEl>
                                              <a:dgm id="{9C78F1F5-4DB5-4B94-AB72-14BE75FB6939}"/>
                                            </p:graphicEl>
                                          </p:spTgt>
                                        </p:tgtEl>
                                        <p:attrNameLst>
                                          <p:attrName>style.visibility</p:attrName>
                                        </p:attrNameLst>
                                      </p:cBhvr>
                                      <p:to>
                                        <p:strVal val="visible"/>
                                      </p:to>
                                    </p:set>
                                    <p:animEffect transition="in" filter="fade">
                                      <p:cBhvr>
                                        <p:cTn id="19" dur="500"/>
                                        <p:tgtEl>
                                          <p:spTgt spid="5">
                                            <p:graphicEl>
                                              <a:dgm id="{9C78F1F5-4DB5-4B94-AB72-14BE75FB693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lstStyle/>
          <a:p>
            <a:r>
              <a:rPr lang="en-US" b="1" dirty="0" smtClean="0">
                <a:solidFill>
                  <a:schemeClr val="bg1"/>
                </a:solidFill>
              </a:rPr>
              <a:t>Frayer Model</a:t>
            </a:r>
            <a:endParaRPr lang="en-US" b="1" dirty="0">
              <a:solidFill>
                <a:schemeClr val="bg1"/>
              </a:solidFill>
            </a:endParaRPr>
          </a:p>
        </p:txBody>
      </p:sp>
      <p:graphicFrame>
        <p:nvGraphicFramePr>
          <p:cNvPr id="7" name="Content Placeholder 3"/>
          <p:cNvGraphicFramePr>
            <a:graphicFrameLocks noGrp="1"/>
          </p:cNvGraphicFramePr>
          <p:nvPr>
            <p:ph idx="1"/>
          </p:nvPr>
        </p:nvGraphicFramePr>
        <p:xfrm>
          <a:off x="457200" y="1600200"/>
          <a:ext cx="8229600" cy="4953000"/>
        </p:xfrm>
        <a:graphic>
          <a:graphicData uri="http://schemas.openxmlformats.org/drawingml/2006/table">
            <a:tbl>
              <a:tblPr firstRow="1" bandRow="1">
                <a:tableStyleId>{5C22544A-7EE6-4342-B048-85BDC9FD1C3A}</a:tableStyleId>
              </a:tblPr>
              <a:tblGrid>
                <a:gridCol w="4114800"/>
                <a:gridCol w="4114800"/>
              </a:tblGrid>
              <a:tr h="2476500">
                <a:tc>
                  <a:txBody>
                    <a:bodyPr/>
                    <a:lstStyle/>
                    <a:p>
                      <a:pPr lvl="0" algn="ctr"/>
                      <a:endParaRPr lang="en-US" sz="2000" b="1" kern="1200" dirty="0" smtClean="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76500">
                <a:tc>
                  <a:txBody>
                    <a:bodyPr/>
                    <a:lstStyle/>
                    <a:p>
                      <a:pPr algn="ct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Oval 7"/>
          <p:cNvSpPr/>
          <p:nvPr/>
        </p:nvSpPr>
        <p:spPr>
          <a:xfrm>
            <a:off x="3667540" y="3276601"/>
            <a:ext cx="1895060" cy="1676399"/>
          </a:xfrm>
          <a:prstGeom prst="ellipse">
            <a:avLst/>
          </a:prstGeom>
          <a:solidFill>
            <a:schemeClr val="bg1"/>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endParaRPr>
          </a:p>
        </p:txBody>
      </p:sp>
      <p:sp>
        <p:nvSpPr>
          <p:cNvPr id="9" name="Rounded Rectangle 8"/>
          <p:cNvSpPr/>
          <p:nvPr/>
        </p:nvSpPr>
        <p:spPr>
          <a:xfrm>
            <a:off x="1371600" y="1524000"/>
            <a:ext cx="2209800" cy="533400"/>
          </a:xfrm>
          <a:prstGeom prst="roundRect">
            <a:avLst/>
          </a:prstGeom>
          <a:solidFill>
            <a:schemeClr val="bg1"/>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Definition</a:t>
            </a:r>
            <a:endParaRPr lang="en-US" sz="2000" b="1" dirty="0">
              <a:solidFill>
                <a:schemeClr val="tx1"/>
              </a:solidFill>
            </a:endParaRPr>
          </a:p>
        </p:txBody>
      </p:sp>
      <p:sp>
        <p:nvSpPr>
          <p:cNvPr id="10" name="Rounded Rectangle 9"/>
          <p:cNvSpPr/>
          <p:nvPr/>
        </p:nvSpPr>
        <p:spPr>
          <a:xfrm>
            <a:off x="5562600" y="1524000"/>
            <a:ext cx="2209800" cy="533400"/>
          </a:xfrm>
          <a:prstGeom prst="roundRect">
            <a:avLst/>
          </a:prstGeom>
          <a:solidFill>
            <a:schemeClr val="bg1"/>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Characteristics</a:t>
            </a:r>
            <a:endParaRPr lang="en-US" sz="2000" b="1" dirty="0">
              <a:solidFill>
                <a:schemeClr val="tx1"/>
              </a:solidFill>
            </a:endParaRPr>
          </a:p>
        </p:txBody>
      </p:sp>
      <p:sp>
        <p:nvSpPr>
          <p:cNvPr id="11" name="Rounded Rectangle 10"/>
          <p:cNvSpPr/>
          <p:nvPr/>
        </p:nvSpPr>
        <p:spPr>
          <a:xfrm>
            <a:off x="1371600" y="6096000"/>
            <a:ext cx="2209800" cy="533400"/>
          </a:xfrm>
          <a:prstGeom prst="roundRect">
            <a:avLst/>
          </a:prstGeom>
          <a:solidFill>
            <a:schemeClr val="bg1"/>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Example</a:t>
            </a:r>
            <a:endParaRPr lang="en-US" sz="2000" b="1" dirty="0">
              <a:solidFill>
                <a:schemeClr val="tx1"/>
              </a:solidFill>
            </a:endParaRPr>
          </a:p>
        </p:txBody>
      </p:sp>
      <p:sp>
        <p:nvSpPr>
          <p:cNvPr id="12" name="Rounded Rectangle 11"/>
          <p:cNvSpPr/>
          <p:nvPr/>
        </p:nvSpPr>
        <p:spPr>
          <a:xfrm>
            <a:off x="5562600" y="6096000"/>
            <a:ext cx="2209800" cy="533400"/>
          </a:xfrm>
          <a:prstGeom prst="roundRect">
            <a:avLst/>
          </a:prstGeom>
          <a:solidFill>
            <a:schemeClr val="bg1"/>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Non-Example</a:t>
            </a:r>
            <a:endParaRPr lang="en-US" sz="2000" b="1" dirty="0">
              <a:solidFill>
                <a:schemeClr val="tx1"/>
              </a:solidFill>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par>
                                <p:cTn id="8" presetID="26" presetClass="emph" presetSubtype="0" fill="hold" grpId="0" nodeType="withEffect">
                                  <p:stCondLst>
                                    <p:cond delay="0"/>
                                  </p:stCondLst>
                                  <p:childTnLst>
                                    <p:animEffect transition="out" filter="fade">
                                      <p:cBhvr>
                                        <p:cTn id="9" dur="500" tmFilter="0, 0; .2, .5; .8, .5; 1, 0"/>
                                        <p:tgtEl>
                                          <p:spTgt spid="10"/>
                                        </p:tgtEl>
                                      </p:cBhvr>
                                    </p:animEffect>
                                    <p:animScale>
                                      <p:cBhvr>
                                        <p:cTn id="10" dur="250" autoRev="1" fill="hold"/>
                                        <p:tgtEl>
                                          <p:spTgt spid="10"/>
                                        </p:tgtEl>
                                      </p:cBhvr>
                                      <p:by x="105000" y="105000"/>
                                    </p:animScale>
                                  </p:childTnLst>
                                  <p:subTnLst>
                                    <p:audio>
                                      <p:cMediaNode>
                                        <p:cTn display="0" masterRel="sameClick">
                                          <p:stCondLst>
                                            <p:cond evt="begin" delay="0">
                                              <p:tn val="8"/>
                                            </p:cond>
                                          </p:stCondLst>
                                          <p:endCondLst>
                                            <p:cond evt="onStopAudio" delay="0">
                                              <p:tgtEl>
                                                <p:sldTgt/>
                                              </p:tgtEl>
                                            </p:cond>
                                          </p:endCondLst>
                                        </p:cTn>
                                        <p:tgtEl>
                                          <p:sndTgt r:embed="rId3" name="click.wav"/>
                                        </p:tgtEl>
                                      </p:cMediaNode>
                                    </p:audio>
                                  </p:subTnLst>
                                </p:cTn>
                              </p:par>
                              <p:par>
                                <p:cTn id="11" presetID="26" presetClass="emph" presetSubtype="0" fill="hold" grpId="0" nodeType="withEffect">
                                  <p:stCondLst>
                                    <p:cond delay="0"/>
                                  </p:stCondLst>
                                  <p:childTnLst>
                                    <p:animEffect transition="out" filter="fade">
                                      <p:cBhvr>
                                        <p:cTn id="12" dur="500" tmFilter="0, 0; .2, .5; .8, .5; 1, 0"/>
                                        <p:tgtEl>
                                          <p:spTgt spid="11"/>
                                        </p:tgtEl>
                                      </p:cBhvr>
                                    </p:animEffect>
                                    <p:animScale>
                                      <p:cBhvr>
                                        <p:cTn id="13" dur="250" autoRev="1" fill="hold"/>
                                        <p:tgtEl>
                                          <p:spTgt spid="11"/>
                                        </p:tgtEl>
                                      </p:cBhvr>
                                      <p:by x="105000" y="105000"/>
                                    </p:animScale>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par>
                                <p:cTn id="14" presetID="26" presetClass="emph" presetSubtype="0" fill="hold" grpId="0" nodeType="withEffect">
                                  <p:stCondLst>
                                    <p:cond delay="0"/>
                                  </p:stCondLst>
                                  <p:childTnLst>
                                    <p:animEffect transition="out" filter="fade">
                                      <p:cBhvr>
                                        <p:cTn id="15" dur="500" tmFilter="0, 0; .2, .5; .8, .5; 1, 0"/>
                                        <p:tgtEl>
                                          <p:spTgt spid="12"/>
                                        </p:tgtEl>
                                      </p:cBhvr>
                                    </p:animEffect>
                                    <p:animScale>
                                      <p:cBhvr>
                                        <p:cTn id="16" dur="250" autoRev="1" fill="hold"/>
                                        <p:tgtEl>
                                          <p:spTgt spid="12"/>
                                        </p:tgtEl>
                                      </p:cBhvr>
                                      <p:by x="105000" y="105000"/>
                                    </p:animScale>
                                  </p:childTnLst>
                                  <p:subTnLst>
                                    <p:audio>
                                      <p:cMediaNode>
                                        <p:cTn display="0" masterRel="sameClick">
                                          <p:stCondLst>
                                            <p:cond evt="begin" delay="0">
                                              <p:tn val="14"/>
                                            </p:cond>
                                          </p:stCondLst>
                                          <p:endCondLst>
                                            <p:cond evt="onStopAudio" delay="0">
                                              <p:tgtEl>
                                                <p:sldTgt/>
                                              </p:tgtEl>
                                            </p:cond>
                                          </p:endCondLst>
                                        </p:cTn>
                                        <p:tgtEl>
                                          <p:sndTgt r:embed="rId3" name="click.wav"/>
                                        </p:tgtEl>
                                      </p:cMediaNode>
                                    </p:audio>
                                  </p:subTnLst>
                                </p:cTn>
                              </p:par>
                            </p:childTnLst>
                          </p:cTn>
                        </p:par>
                        <p:par>
                          <p:cTn id="17" fill="hold">
                            <p:stCondLst>
                              <p:cond delay="500"/>
                            </p:stCondLst>
                            <p:childTnLst>
                              <p:par>
                                <p:cTn id="18" presetID="26" presetClass="emph" presetSubtype="0" fill="hold" grpId="0" nodeType="afterEffect">
                                  <p:stCondLst>
                                    <p:cond delay="0"/>
                                  </p:stCondLst>
                                  <p:childTnLst>
                                    <p:animEffect transition="out" filter="fade">
                                      <p:cBhvr>
                                        <p:cTn id="19" dur="500" tmFilter="0, 0; .2, .5; .8, .5; 1, 0"/>
                                        <p:tgtEl>
                                          <p:spTgt spid="8"/>
                                        </p:tgtEl>
                                      </p:cBhvr>
                                    </p:animEffect>
                                    <p:animScale>
                                      <p:cBhvr>
                                        <p:cTn id="20" dur="250" autoRev="1" fill="hold"/>
                                        <p:tgtEl>
                                          <p:spTgt spid="8"/>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MP5 </a:t>
            </a:r>
            <a:r>
              <a:rPr lang="en-US" b="0" dirty="0" smtClean="0"/>
              <a:t>Use appropriate tools strategically.</a:t>
            </a:r>
            <a:endParaRPr lang="en-US" b="0" dirty="0"/>
          </a:p>
        </p:txBody>
      </p:sp>
      <p:graphicFrame>
        <p:nvGraphicFramePr>
          <p:cNvPr id="4" name="Content Placeholder 3"/>
          <p:cNvGraphicFramePr>
            <a:graphicFrameLocks noGrp="1"/>
          </p:cNvGraphicFramePr>
          <p:nvPr>
            <p:ph idx="1"/>
          </p:nvPr>
        </p:nvGraphicFramePr>
        <p:xfrm>
          <a:off x="457200" y="1600200"/>
          <a:ext cx="8229600" cy="4953000"/>
        </p:xfrm>
        <a:graphic>
          <a:graphicData uri="http://schemas.openxmlformats.org/drawingml/2006/table">
            <a:tbl>
              <a:tblPr firstRow="1" bandRow="1">
                <a:tableStyleId>{5C22544A-7EE6-4342-B048-85BDC9FD1C3A}</a:tableStyleId>
              </a:tblPr>
              <a:tblGrid>
                <a:gridCol w="4114800"/>
                <a:gridCol w="4114800"/>
              </a:tblGrid>
              <a:tr h="2476500">
                <a:tc>
                  <a:txBody>
                    <a:bodyPr/>
                    <a:lstStyle/>
                    <a:p>
                      <a:pPr lvl="0" algn="ctr"/>
                      <a:r>
                        <a:rPr lang="en-US" sz="2000" b="1" kern="1200" dirty="0" smtClean="0">
                          <a:solidFill>
                            <a:schemeClr val="tx1"/>
                          </a:solidFill>
                          <a:latin typeface="+mn-lt"/>
                          <a:ea typeface="+mn-ea"/>
                          <a:cs typeface="+mn-cs"/>
                        </a:rPr>
                        <a:t>Choose appropriate tools.</a:t>
                      </a:r>
                    </a:p>
                    <a:p>
                      <a:pPr lvl="0" algn="ctr"/>
                      <a:r>
                        <a:rPr lang="en-US" sz="2000" b="1" kern="1200" dirty="0" smtClean="0">
                          <a:solidFill>
                            <a:schemeClr val="tx1"/>
                          </a:solidFill>
                          <a:latin typeface="+mn-lt"/>
                          <a:ea typeface="+mn-ea"/>
                          <a:cs typeface="+mn-cs"/>
                        </a:rPr>
                        <a:t>Use mathematical tools correctly and efficiently.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kern="1200" dirty="0" smtClean="0">
                          <a:solidFill>
                            <a:schemeClr val="tx1"/>
                          </a:solidFill>
                          <a:latin typeface="+mn-lt"/>
                          <a:ea typeface="+mn-ea"/>
                          <a:cs typeface="+mn-cs"/>
                        </a:rPr>
                        <a:t>accessing resources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76500">
                <a:tc>
                  <a:txBody>
                    <a:bodyPr/>
                    <a:lstStyle/>
                    <a:p>
                      <a:pPr algn="ctr"/>
                      <a:r>
                        <a:rPr lang="en-US" sz="2000" b="1" kern="1200" baseline="0" dirty="0" smtClean="0">
                          <a:solidFill>
                            <a:schemeClr val="tx1"/>
                          </a:solidFill>
                          <a:latin typeface="+mn-lt"/>
                          <a:ea typeface="+mn-ea"/>
                          <a:cs typeface="+mn-cs"/>
                        </a:rPr>
                        <a:t>“What other tools </a:t>
                      </a:r>
                    </a:p>
                    <a:p>
                      <a:pPr algn="ctr"/>
                      <a:r>
                        <a:rPr lang="en-US" sz="2000" b="1" kern="1200" baseline="0" dirty="0" smtClean="0">
                          <a:solidFill>
                            <a:schemeClr val="tx1"/>
                          </a:solidFill>
                          <a:latin typeface="+mn-lt"/>
                          <a:ea typeface="+mn-ea"/>
                          <a:cs typeface="+mn-cs"/>
                        </a:rPr>
                        <a:t>might you use?”</a:t>
                      </a:r>
                    </a:p>
                    <a:p>
                      <a:pPr algn="ctr"/>
                      <a:r>
                        <a:rPr lang="en-US" sz="2000" b="1" kern="1200" baseline="0" dirty="0" smtClean="0">
                          <a:solidFill>
                            <a:schemeClr val="tx1"/>
                          </a:solidFill>
                          <a:latin typeface="+mn-lt"/>
                          <a:ea typeface="+mn-ea"/>
                          <a:cs typeface="+mn-cs"/>
                        </a:rPr>
                        <a:t>concrete models, yard stick </a:t>
                      </a:r>
                    </a:p>
                    <a:p>
                      <a:pPr algn="ctr"/>
                      <a:r>
                        <a:rPr lang="en-US" sz="2000" b="1" kern="1200" baseline="0" dirty="0" smtClean="0">
                          <a:solidFill>
                            <a:schemeClr val="tx1"/>
                          </a:solidFill>
                          <a:latin typeface="+mn-lt"/>
                          <a:ea typeface="+mn-ea"/>
                          <a:cs typeface="+mn-cs"/>
                        </a:rPr>
                        <a:t>calculator, </a:t>
                      </a:r>
                      <a:r>
                        <a:rPr lang="en-US" sz="2000" b="1" kern="1200" dirty="0" smtClean="0">
                          <a:solidFill>
                            <a:schemeClr val="tx1"/>
                          </a:solidFill>
                          <a:latin typeface="+mn-lt"/>
                          <a:ea typeface="+mn-ea"/>
                          <a:cs typeface="+mn-cs"/>
                        </a:rPr>
                        <a:t>Color Tiles, </a:t>
                      </a:r>
                    </a:p>
                    <a:p>
                      <a:pPr algn="ctr"/>
                      <a:r>
                        <a:rPr lang="en-US" sz="2000" b="1" kern="1200" dirty="0" smtClean="0">
                          <a:solidFill>
                            <a:schemeClr val="tx1"/>
                          </a:solidFill>
                          <a:latin typeface="+mn-lt"/>
                          <a:ea typeface="+mn-ea"/>
                          <a:cs typeface="+mn-cs"/>
                        </a:rPr>
                        <a:t>base 10 blocks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algn="ct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kern="1200" dirty="0" smtClean="0">
                          <a:solidFill>
                            <a:schemeClr val="tx1"/>
                          </a:solidFill>
                          <a:latin typeface="+mn-lt"/>
                          <a:ea typeface="+mn-ea"/>
                          <a:cs typeface="+mn-cs"/>
                        </a:rPr>
                        <a:t>measuring the playground using color tiles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Oval 4"/>
          <p:cNvSpPr/>
          <p:nvPr/>
        </p:nvSpPr>
        <p:spPr>
          <a:xfrm>
            <a:off x="3667540" y="3276601"/>
            <a:ext cx="1895060" cy="1676399"/>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bg1"/>
                </a:solidFill>
              </a:rPr>
              <a:t>MP5</a:t>
            </a:r>
            <a:endParaRPr lang="en-US" sz="4400" b="1" dirty="0">
              <a:solidFill>
                <a:schemeClr val="bg1"/>
              </a:solidFill>
            </a:endParaRPr>
          </a:p>
        </p:txBody>
      </p:sp>
      <p:sp>
        <p:nvSpPr>
          <p:cNvPr id="6" name="Rounded Rectangle 5"/>
          <p:cNvSpPr/>
          <p:nvPr/>
        </p:nvSpPr>
        <p:spPr>
          <a:xfrm>
            <a:off x="1371600" y="1524000"/>
            <a:ext cx="2209800" cy="533400"/>
          </a:xfrm>
          <a:prstGeom prst="roundRect">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Definition</a:t>
            </a:r>
            <a:endParaRPr lang="en-US" sz="2000" b="1" dirty="0"/>
          </a:p>
        </p:txBody>
      </p:sp>
      <p:sp>
        <p:nvSpPr>
          <p:cNvPr id="7" name="Rounded Rectangle 6"/>
          <p:cNvSpPr/>
          <p:nvPr/>
        </p:nvSpPr>
        <p:spPr>
          <a:xfrm>
            <a:off x="5562600" y="1524000"/>
            <a:ext cx="2209800" cy="533400"/>
          </a:xfrm>
          <a:prstGeom prst="roundRect">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Characteristics</a:t>
            </a:r>
            <a:endParaRPr lang="en-US" sz="2000" b="1" dirty="0"/>
          </a:p>
        </p:txBody>
      </p:sp>
      <p:sp>
        <p:nvSpPr>
          <p:cNvPr id="8" name="Rounded Rectangle 7"/>
          <p:cNvSpPr/>
          <p:nvPr/>
        </p:nvSpPr>
        <p:spPr>
          <a:xfrm>
            <a:off x="1371600" y="6096000"/>
            <a:ext cx="2209800" cy="533400"/>
          </a:xfrm>
          <a:prstGeom prst="roundRect">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Example</a:t>
            </a:r>
            <a:endParaRPr lang="en-US" sz="2000" b="1" dirty="0"/>
          </a:p>
        </p:txBody>
      </p:sp>
      <p:sp>
        <p:nvSpPr>
          <p:cNvPr id="9" name="Rounded Rectangle 8"/>
          <p:cNvSpPr/>
          <p:nvPr/>
        </p:nvSpPr>
        <p:spPr>
          <a:xfrm>
            <a:off x="5562600" y="6096000"/>
            <a:ext cx="2209800" cy="533400"/>
          </a:xfrm>
          <a:prstGeom prst="roundRect">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Non-Example</a:t>
            </a:r>
            <a:endParaRPr lang="en-US" sz="2000" b="1" dirty="0"/>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par>
                                <p:cTn id="8" presetID="26" presetClass="emph" presetSubtype="0" fill="hold" grpId="0" nodeType="withEffect">
                                  <p:stCondLst>
                                    <p:cond delay="0"/>
                                  </p:stCondLst>
                                  <p:childTnLst>
                                    <p:animEffect transition="out" filter="fade">
                                      <p:cBhvr>
                                        <p:cTn id="9" dur="500" tmFilter="0, 0; .2, .5; .8, .5; 1, 0"/>
                                        <p:tgtEl>
                                          <p:spTgt spid="7"/>
                                        </p:tgtEl>
                                      </p:cBhvr>
                                    </p:animEffect>
                                    <p:animScale>
                                      <p:cBhvr>
                                        <p:cTn id="10" dur="250" autoRev="1" fill="hold"/>
                                        <p:tgtEl>
                                          <p:spTgt spid="7"/>
                                        </p:tgtEl>
                                      </p:cBhvr>
                                      <p:by x="105000" y="105000"/>
                                    </p:animScale>
                                  </p:childTnLst>
                                  <p:subTnLst>
                                    <p:audio>
                                      <p:cMediaNode>
                                        <p:cTn display="0" masterRel="sameClick">
                                          <p:stCondLst>
                                            <p:cond evt="begin" delay="0">
                                              <p:tn val="8"/>
                                            </p:cond>
                                          </p:stCondLst>
                                          <p:endCondLst>
                                            <p:cond evt="onStopAudio" delay="0">
                                              <p:tgtEl>
                                                <p:sldTgt/>
                                              </p:tgtEl>
                                            </p:cond>
                                          </p:endCondLst>
                                        </p:cTn>
                                        <p:tgtEl>
                                          <p:sndTgt r:embed="rId3" name="click.wav"/>
                                        </p:tgtEl>
                                      </p:cMediaNode>
                                    </p:audio>
                                  </p:subTnLst>
                                </p:cTn>
                              </p:par>
                              <p:par>
                                <p:cTn id="11" presetID="26" presetClass="emph" presetSubtype="0" fill="hold" grpId="0" nodeType="withEffect">
                                  <p:stCondLst>
                                    <p:cond delay="0"/>
                                  </p:stCondLst>
                                  <p:childTnLst>
                                    <p:animEffect transition="out" filter="fade">
                                      <p:cBhvr>
                                        <p:cTn id="12" dur="500" tmFilter="0, 0; .2, .5; .8, .5; 1, 0"/>
                                        <p:tgtEl>
                                          <p:spTgt spid="8"/>
                                        </p:tgtEl>
                                      </p:cBhvr>
                                    </p:animEffect>
                                    <p:animScale>
                                      <p:cBhvr>
                                        <p:cTn id="13" dur="250" autoRev="1" fill="hold"/>
                                        <p:tgtEl>
                                          <p:spTgt spid="8"/>
                                        </p:tgtEl>
                                      </p:cBhvr>
                                      <p:by x="105000" y="105000"/>
                                    </p:animScale>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par>
                                <p:cTn id="14" presetID="26" presetClass="emph" presetSubtype="0" fill="hold" grpId="0" nodeType="withEffect">
                                  <p:stCondLst>
                                    <p:cond delay="0"/>
                                  </p:stCondLst>
                                  <p:childTnLst>
                                    <p:animEffect transition="out" filter="fade">
                                      <p:cBhvr>
                                        <p:cTn id="15" dur="500" tmFilter="0, 0; .2, .5; .8, .5; 1, 0"/>
                                        <p:tgtEl>
                                          <p:spTgt spid="9"/>
                                        </p:tgtEl>
                                      </p:cBhvr>
                                    </p:animEffect>
                                    <p:animScale>
                                      <p:cBhvr>
                                        <p:cTn id="16" dur="250" autoRev="1" fill="hold"/>
                                        <p:tgtEl>
                                          <p:spTgt spid="9"/>
                                        </p:tgtEl>
                                      </p:cBhvr>
                                      <p:by x="105000" y="105000"/>
                                    </p:animScale>
                                  </p:childTnLst>
                                  <p:subTnLst>
                                    <p:audio>
                                      <p:cMediaNode>
                                        <p:cTn display="0" masterRel="sameClick">
                                          <p:stCondLst>
                                            <p:cond evt="begin" delay="0">
                                              <p:tn val="14"/>
                                            </p:cond>
                                          </p:stCondLst>
                                          <p:endCondLst>
                                            <p:cond evt="onStopAudio" delay="0">
                                              <p:tgtEl>
                                                <p:sldTgt/>
                                              </p:tgtEl>
                                            </p:cond>
                                          </p:endCondLst>
                                        </p:cTn>
                                        <p:tgtEl>
                                          <p:sndTgt r:embed="rId3" name="click.wav"/>
                                        </p:tgtEl>
                                      </p:cMediaNode>
                                    </p:audio>
                                  </p:subTnLst>
                                </p:cTn>
                              </p:par>
                            </p:childTnLst>
                          </p:cTn>
                        </p:par>
                        <p:par>
                          <p:cTn id="17" fill="hold">
                            <p:stCondLst>
                              <p:cond delay="500"/>
                            </p:stCondLst>
                            <p:childTnLst>
                              <p:par>
                                <p:cTn id="18" presetID="26" presetClass="emph" presetSubtype="0" fill="hold" grpId="0" nodeType="afterEffect">
                                  <p:stCondLst>
                                    <p:cond delay="0"/>
                                  </p:stCondLst>
                                  <p:childTnLst>
                                    <p:animEffect transition="out" filter="fade">
                                      <p:cBhvr>
                                        <p:cTn id="19" dur="500" tmFilter="0, 0; .2, .5; .8, .5; 1, 0"/>
                                        <p:tgtEl>
                                          <p:spTgt spid="5"/>
                                        </p:tgtEl>
                                      </p:cBhvr>
                                    </p:animEffect>
                                    <p:animScale>
                                      <p:cBhvr>
                                        <p:cTn id="20" dur="250" autoRev="1" fill="hold"/>
                                        <p:tgtEl>
                                          <p:spTgt spid="5"/>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r>
              <a:rPr lang="en-US" sz="3600" b="1" dirty="0" smtClean="0">
                <a:solidFill>
                  <a:schemeClr val="bg1"/>
                </a:solidFill>
              </a:rPr>
              <a:t>MP6 </a:t>
            </a:r>
            <a:r>
              <a:rPr lang="en-US" sz="3600" b="0" dirty="0" smtClean="0">
                <a:solidFill>
                  <a:schemeClr val="bg1"/>
                </a:solidFill>
              </a:rPr>
              <a:t>Attend to precision.</a:t>
            </a:r>
            <a:endParaRPr lang="en-US" sz="3600" b="0" dirty="0">
              <a:solidFill>
                <a:schemeClr val="bg1"/>
              </a:solidFill>
            </a:endParaRPr>
          </a:p>
        </p:txBody>
      </p:sp>
      <p:graphicFrame>
        <p:nvGraphicFramePr>
          <p:cNvPr id="4" name="Content Placeholder 3"/>
          <p:cNvGraphicFramePr>
            <a:graphicFrameLocks noGrp="1"/>
          </p:cNvGraphicFramePr>
          <p:nvPr>
            <p:ph idx="1"/>
          </p:nvPr>
        </p:nvGraphicFramePr>
        <p:xfrm>
          <a:off x="457200" y="1600200"/>
          <a:ext cx="8229600" cy="4953000"/>
        </p:xfrm>
        <a:graphic>
          <a:graphicData uri="http://schemas.openxmlformats.org/drawingml/2006/table">
            <a:tbl>
              <a:tblPr firstRow="1" bandRow="1">
                <a:tableStyleId>{5C22544A-7EE6-4342-B048-85BDC9FD1C3A}</a:tableStyleId>
              </a:tblPr>
              <a:tblGrid>
                <a:gridCol w="4114800"/>
                <a:gridCol w="4114800"/>
              </a:tblGrid>
              <a:tr h="2476500">
                <a:tc>
                  <a:txBody>
                    <a:bodyPr/>
                    <a:lstStyle/>
                    <a:p>
                      <a:pPr lvl="0" algn="ctr"/>
                      <a:r>
                        <a:rPr lang="en-US" sz="2000" b="1" kern="1200" dirty="0" smtClean="0">
                          <a:solidFill>
                            <a:schemeClr val="tx1"/>
                          </a:solidFill>
                          <a:latin typeface="+mn-lt"/>
                          <a:ea typeface="+mn-ea"/>
                          <a:cs typeface="+mn-cs"/>
                        </a:rPr>
                        <a:t>Communicate your mathematical thinking clearly and precisely.</a:t>
                      </a:r>
                    </a:p>
                    <a:p>
                      <a:pPr lvl="0" algn="ctr"/>
                      <a:r>
                        <a:rPr lang="en-US" sz="2000" b="1" kern="1200" dirty="0" smtClean="0">
                          <a:solidFill>
                            <a:schemeClr val="tx1"/>
                          </a:solidFill>
                          <a:latin typeface="+mn-lt"/>
                          <a:ea typeface="+mn-ea"/>
                          <a:cs typeface="+mn-cs"/>
                        </a:rPr>
                        <a:t>Be accurate when you count, measure, &amp; calculate.</a:t>
                      </a:r>
                      <a:endParaRPr lang="en-US" sz="20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rPr>
                        <a:t>accuracy, vocabulary,</a:t>
                      </a:r>
                      <a:r>
                        <a:rPr lang="en-US" sz="2000" b="1" baseline="0" dirty="0" smtClean="0">
                          <a:solidFill>
                            <a:schemeClr val="tx1"/>
                          </a:solidFill>
                        </a:rPr>
                        <a:t> </a:t>
                      </a:r>
                    </a:p>
                    <a:p>
                      <a:pPr algn="ctr"/>
                      <a:r>
                        <a:rPr lang="en-US" sz="2000" b="1" dirty="0" smtClean="0">
                          <a:solidFill>
                            <a:schemeClr val="tx1"/>
                          </a:solidFill>
                        </a:rPr>
                        <a:t>attention to detail</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76500">
                <a:tc>
                  <a:txBody>
                    <a:bodyPr/>
                    <a:lstStyle/>
                    <a:p>
                      <a:pPr algn="ctr"/>
                      <a:r>
                        <a:rPr lang="en-US" sz="2000" b="1" dirty="0" smtClean="0">
                          <a:solidFill>
                            <a:schemeClr val="tx1"/>
                          </a:solidFill>
                        </a:rPr>
                        <a:t>vocabulary word wall</a:t>
                      </a:r>
                      <a:r>
                        <a:rPr lang="en-US" sz="2000" b="0" dirty="0" smtClean="0">
                          <a:solidFill>
                            <a:schemeClr val="tx1"/>
                          </a:solidFill>
                        </a:rPr>
                        <a:t>,</a:t>
                      </a:r>
                      <a:r>
                        <a:rPr lang="en-US" sz="2000" b="0" baseline="0" dirty="0" smtClean="0">
                          <a:solidFill>
                            <a:schemeClr val="tx1"/>
                          </a:solidFill>
                        </a:rPr>
                        <a:t> </a:t>
                      </a:r>
                    </a:p>
                    <a:p>
                      <a:pPr algn="ctr"/>
                      <a:r>
                        <a:rPr lang="en-US" sz="2000" b="1" dirty="0" smtClean="0">
                          <a:solidFill>
                            <a:schemeClr val="tx1"/>
                          </a:solidFill>
                        </a:rPr>
                        <a:t>peer editing </a:t>
                      </a:r>
                    </a:p>
                    <a:p>
                      <a:pPr algn="ctr"/>
                      <a:r>
                        <a:rPr lang="en-US" sz="2000" b="1" dirty="0" smtClean="0">
                          <a:solidFill>
                            <a:schemeClr val="tx1"/>
                          </a:solidFill>
                        </a:rPr>
                        <a:t>“What’s another word for that?”</a:t>
                      </a:r>
                      <a:endParaRPr lang="en-US" sz="1800" kern="1200" baseline="0" dirty="0" smtClean="0">
                        <a:solidFill>
                          <a:schemeClr val="dk1"/>
                        </a:solidFill>
                        <a:latin typeface="+mn-lt"/>
                        <a:ea typeface="+mn-ea"/>
                        <a:cs typeface="+mn-cs"/>
                      </a:endParaRPr>
                    </a:p>
                    <a:p>
                      <a:pPr algn="ctr"/>
                      <a:r>
                        <a:rPr lang="en-US" sz="2000" b="1" kern="1200" baseline="0" dirty="0" smtClean="0">
                          <a:solidFill>
                            <a:schemeClr val="dk1"/>
                          </a:solidFill>
                          <a:latin typeface="+mn-lt"/>
                          <a:ea typeface="+mn-ea"/>
                          <a:cs typeface="+mn-cs"/>
                        </a:rPr>
                        <a:t>“How might you label the answer?” </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rPr>
                        <a:t>“that thing”</a:t>
                      </a:r>
                      <a:endParaRPr lang="en-US" sz="2000" dirty="0" smtClean="0">
                        <a:solidFill>
                          <a:schemeClr val="tx1"/>
                        </a:solidFill>
                      </a:endParaRPr>
                    </a:p>
                    <a:p>
                      <a:pPr algn="ctr"/>
                      <a:r>
                        <a:rPr lang="en-US" sz="2000" b="1" dirty="0" smtClean="0">
                          <a:solidFill>
                            <a:schemeClr val="tx1"/>
                          </a:solidFill>
                        </a:rPr>
                        <a:t>numbers w/o labels</a:t>
                      </a:r>
                      <a:endParaRPr lang="en-US" sz="2000" dirty="0" smtClean="0">
                        <a:solidFill>
                          <a:schemeClr val="tx1"/>
                        </a:solidFill>
                      </a:endParaRPr>
                    </a:p>
                    <a:p>
                      <a:pPr algn="ctr"/>
                      <a:r>
                        <a:rPr lang="en-US" sz="2000" b="1" dirty="0" smtClean="0">
                          <a:solidFill>
                            <a:schemeClr val="tx1"/>
                          </a:solidFill>
                        </a:rPr>
                        <a:t>“The number on the top of the fraction…”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Oval 4"/>
          <p:cNvSpPr/>
          <p:nvPr/>
        </p:nvSpPr>
        <p:spPr>
          <a:xfrm>
            <a:off x="3667540" y="3276601"/>
            <a:ext cx="1895060" cy="1676399"/>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bg1"/>
                </a:solidFill>
              </a:rPr>
              <a:t>MP6</a:t>
            </a:r>
            <a:endParaRPr lang="en-US" sz="4400" b="1" dirty="0">
              <a:solidFill>
                <a:schemeClr val="bg1"/>
              </a:solidFill>
            </a:endParaRPr>
          </a:p>
        </p:txBody>
      </p:sp>
      <p:sp>
        <p:nvSpPr>
          <p:cNvPr id="10" name="Rounded Rectangle 9"/>
          <p:cNvSpPr/>
          <p:nvPr/>
        </p:nvSpPr>
        <p:spPr>
          <a:xfrm>
            <a:off x="1371600" y="1524000"/>
            <a:ext cx="2209800" cy="533400"/>
          </a:xfrm>
          <a:prstGeom prst="roundRect">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Definition</a:t>
            </a:r>
            <a:endParaRPr lang="en-US" sz="2000" b="1" dirty="0"/>
          </a:p>
        </p:txBody>
      </p:sp>
      <p:sp>
        <p:nvSpPr>
          <p:cNvPr id="11" name="Rounded Rectangle 10"/>
          <p:cNvSpPr/>
          <p:nvPr/>
        </p:nvSpPr>
        <p:spPr>
          <a:xfrm>
            <a:off x="5562600" y="1524000"/>
            <a:ext cx="2209800" cy="533400"/>
          </a:xfrm>
          <a:prstGeom prst="roundRect">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Characteristics</a:t>
            </a:r>
            <a:endParaRPr lang="en-US" sz="2000" b="1" dirty="0"/>
          </a:p>
        </p:txBody>
      </p:sp>
      <p:sp>
        <p:nvSpPr>
          <p:cNvPr id="12" name="Rounded Rectangle 11"/>
          <p:cNvSpPr/>
          <p:nvPr/>
        </p:nvSpPr>
        <p:spPr>
          <a:xfrm>
            <a:off x="1371600" y="6096000"/>
            <a:ext cx="2209800" cy="533400"/>
          </a:xfrm>
          <a:prstGeom prst="roundRect">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Example</a:t>
            </a:r>
            <a:endParaRPr lang="en-US" sz="2000" b="1" dirty="0"/>
          </a:p>
        </p:txBody>
      </p:sp>
      <p:sp>
        <p:nvSpPr>
          <p:cNvPr id="13" name="Rounded Rectangle 12"/>
          <p:cNvSpPr/>
          <p:nvPr/>
        </p:nvSpPr>
        <p:spPr>
          <a:xfrm>
            <a:off x="5562600" y="6096000"/>
            <a:ext cx="2209800" cy="533400"/>
          </a:xfrm>
          <a:prstGeom prst="roundRect">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Non-Example</a:t>
            </a:r>
            <a:endParaRPr lang="en-US" sz="2000" b="1" dirty="0"/>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par>
                                <p:cTn id="8" presetID="26" presetClass="emph" presetSubtype="0" fill="hold" grpId="0" nodeType="withEffect">
                                  <p:stCondLst>
                                    <p:cond delay="0"/>
                                  </p:stCondLst>
                                  <p:childTnLst>
                                    <p:animEffect transition="out" filter="fade">
                                      <p:cBhvr>
                                        <p:cTn id="9" dur="500" tmFilter="0, 0; .2, .5; .8, .5; 1, 0"/>
                                        <p:tgtEl>
                                          <p:spTgt spid="11"/>
                                        </p:tgtEl>
                                      </p:cBhvr>
                                    </p:animEffect>
                                    <p:animScale>
                                      <p:cBhvr>
                                        <p:cTn id="10" dur="250" autoRev="1" fill="hold"/>
                                        <p:tgtEl>
                                          <p:spTgt spid="11"/>
                                        </p:tgtEl>
                                      </p:cBhvr>
                                      <p:by x="105000" y="105000"/>
                                    </p:animScale>
                                  </p:childTnLst>
                                  <p:subTnLst>
                                    <p:audio>
                                      <p:cMediaNode>
                                        <p:cTn display="0" masterRel="sameClick">
                                          <p:stCondLst>
                                            <p:cond evt="begin" delay="0">
                                              <p:tn val="8"/>
                                            </p:cond>
                                          </p:stCondLst>
                                          <p:endCondLst>
                                            <p:cond evt="onStopAudio" delay="0">
                                              <p:tgtEl>
                                                <p:sldTgt/>
                                              </p:tgtEl>
                                            </p:cond>
                                          </p:endCondLst>
                                        </p:cTn>
                                        <p:tgtEl>
                                          <p:sndTgt r:embed="rId3" name="click.wav"/>
                                        </p:tgtEl>
                                      </p:cMediaNode>
                                    </p:audio>
                                  </p:subTnLst>
                                </p:cTn>
                              </p:par>
                              <p:par>
                                <p:cTn id="11" presetID="26" presetClass="emph" presetSubtype="0" fill="hold" grpId="0" nodeType="withEffect">
                                  <p:stCondLst>
                                    <p:cond delay="0"/>
                                  </p:stCondLst>
                                  <p:childTnLst>
                                    <p:animEffect transition="out" filter="fade">
                                      <p:cBhvr>
                                        <p:cTn id="12" dur="500" tmFilter="0, 0; .2, .5; .8, .5; 1, 0"/>
                                        <p:tgtEl>
                                          <p:spTgt spid="12"/>
                                        </p:tgtEl>
                                      </p:cBhvr>
                                    </p:animEffect>
                                    <p:animScale>
                                      <p:cBhvr>
                                        <p:cTn id="13" dur="250" autoRev="1" fill="hold"/>
                                        <p:tgtEl>
                                          <p:spTgt spid="12"/>
                                        </p:tgtEl>
                                      </p:cBhvr>
                                      <p:by x="105000" y="105000"/>
                                    </p:animScale>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par>
                                <p:cTn id="14" presetID="26" presetClass="emph" presetSubtype="0" fill="hold" grpId="0" nodeType="withEffect">
                                  <p:stCondLst>
                                    <p:cond delay="0"/>
                                  </p:stCondLst>
                                  <p:childTnLst>
                                    <p:animEffect transition="out" filter="fade">
                                      <p:cBhvr>
                                        <p:cTn id="15" dur="500" tmFilter="0, 0; .2, .5; .8, .5; 1, 0"/>
                                        <p:tgtEl>
                                          <p:spTgt spid="13"/>
                                        </p:tgtEl>
                                      </p:cBhvr>
                                    </p:animEffect>
                                    <p:animScale>
                                      <p:cBhvr>
                                        <p:cTn id="16" dur="250" autoRev="1" fill="hold"/>
                                        <p:tgtEl>
                                          <p:spTgt spid="13"/>
                                        </p:tgtEl>
                                      </p:cBhvr>
                                      <p:by x="105000" y="105000"/>
                                    </p:animScale>
                                  </p:childTnLst>
                                  <p:subTnLst>
                                    <p:audio>
                                      <p:cMediaNode>
                                        <p:cTn display="0" masterRel="sameClick">
                                          <p:stCondLst>
                                            <p:cond evt="begin" delay="0">
                                              <p:tn val="14"/>
                                            </p:cond>
                                          </p:stCondLst>
                                          <p:endCondLst>
                                            <p:cond evt="onStopAudio" delay="0">
                                              <p:tgtEl>
                                                <p:sldTgt/>
                                              </p:tgtEl>
                                            </p:cond>
                                          </p:endCondLst>
                                        </p:cTn>
                                        <p:tgtEl>
                                          <p:sndTgt r:embed="rId3" name="click.wav"/>
                                        </p:tgtEl>
                                      </p:cMediaNode>
                                    </p:audio>
                                  </p:subTnLst>
                                </p:cTn>
                              </p:par>
                            </p:childTnLst>
                          </p:cTn>
                        </p:par>
                        <p:par>
                          <p:cTn id="17" fill="hold">
                            <p:stCondLst>
                              <p:cond delay="500"/>
                            </p:stCondLst>
                            <p:childTnLst>
                              <p:par>
                                <p:cTn id="18" presetID="26" presetClass="emph" presetSubtype="0" fill="hold" grpId="0" nodeType="afterEffect">
                                  <p:stCondLst>
                                    <p:cond delay="0"/>
                                  </p:stCondLst>
                                  <p:childTnLst>
                                    <p:animEffect transition="out" filter="fade">
                                      <p:cBhvr>
                                        <p:cTn id="19" dur="500" tmFilter="0, 0; .2, .5; .8, .5; 1, 0"/>
                                        <p:tgtEl>
                                          <p:spTgt spid="5"/>
                                        </p:tgtEl>
                                      </p:cBhvr>
                                    </p:animEffect>
                                    <p:animScale>
                                      <p:cBhvr>
                                        <p:cTn id="20" dur="250" autoRev="1" fill="hold"/>
                                        <p:tgtEl>
                                          <p:spTgt spid="5"/>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a:bodyPr>
          <a:lstStyle/>
          <a:p>
            <a:r>
              <a:rPr lang="en-US" sz="3200" b="1" dirty="0" smtClean="0">
                <a:solidFill>
                  <a:schemeClr val="bg1"/>
                </a:solidFill>
              </a:rPr>
              <a:t>Common Core </a:t>
            </a:r>
            <a:br>
              <a:rPr lang="en-US" sz="3200" b="1" dirty="0" smtClean="0">
                <a:solidFill>
                  <a:schemeClr val="bg1"/>
                </a:solidFill>
              </a:rPr>
            </a:br>
            <a:r>
              <a:rPr lang="en-US" sz="3200" b="1" dirty="0" smtClean="0">
                <a:solidFill>
                  <a:schemeClr val="bg1"/>
                </a:solidFill>
              </a:rPr>
              <a:t>Standards for Mathematical Practice</a:t>
            </a:r>
            <a:endParaRPr lang="en-US" sz="3200" b="1" dirty="0">
              <a:solidFill>
                <a:schemeClr val="bg1"/>
              </a:solidFill>
            </a:endParaRPr>
          </a:p>
        </p:txBody>
      </p:sp>
      <p:sp>
        <p:nvSpPr>
          <p:cNvPr id="20" name="Content Placeholder 4"/>
          <p:cNvSpPr>
            <a:spLocks noGrp="1"/>
          </p:cNvSpPr>
          <p:nvPr>
            <p:ph sz="half" idx="4294967295"/>
          </p:nvPr>
        </p:nvSpPr>
        <p:spPr>
          <a:xfrm>
            <a:off x="228600" y="1447800"/>
            <a:ext cx="3962400" cy="5410200"/>
          </a:xfrm>
          <a:prstGeom prst="rect">
            <a:avLst/>
          </a:prstGeom>
        </p:spPr>
        <p:txBody>
          <a:bodyPr anchor="ctr">
            <a:normAutofit/>
          </a:bodyPr>
          <a:lstStyle/>
          <a:p>
            <a:pPr>
              <a:spcBef>
                <a:spcPts val="600"/>
              </a:spcBef>
              <a:spcAft>
                <a:spcPts val="600"/>
              </a:spcAft>
              <a:buNone/>
            </a:pPr>
            <a:r>
              <a:rPr lang="en-US" sz="2200" b="1" dirty="0" smtClean="0">
                <a:solidFill>
                  <a:srgbClr val="FF0000"/>
                </a:solidFill>
              </a:rPr>
              <a:t>Directions</a:t>
            </a:r>
          </a:p>
          <a:p>
            <a:pPr>
              <a:spcBef>
                <a:spcPts val="600"/>
              </a:spcBef>
              <a:spcAft>
                <a:spcPts val="600"/>
              </a:spcAft>
            </a:pPr>
            <a:r>
              <a:rPr lang="en-US" sz="2200" b="1" dirty="0" smtClean="0"/>
              <a:t>Silently read about your assigned math practice</a:t>
            </a:r>
          </a:p>
          <a:p>
            <a:pPr>
              <a:spcBef>
                <a:spcPts val="600"/>
              </a:spcBef>
              <a:spcAft>
                <a:spcPts val="600"/>
              </a:spcAft>
            </a:pPr>
            <a:r>
              <a:rPr lang="en-US" sz="2200" b="1" dirty="0" smtClean="0"/>
              <a:t>Unpack the practice standard with the Frayer Model</a:t>
            </a:r>
          </a:p>
          <a:p>
            <a:pPr>
              <a:spcBef>
                <a:spcPts val="600"/>
              </a:spcBef>
              <a:spcAft>
                <a:spcPts val="600"/>
              </a:spcAft>
            </a:pPr>
            <a:r>
              <a:rPr lang="en-US" sz="2200" b="1" dirty="0" smtClean="0"/>
              <a:t>Collaboratively chart your math practice </a:t>
            </a:r>
            <a:r>
              <a:rPr lang="en-US" sz="2200" b="1" dirty="0" err="1" smtClean="0"/>
              <a:t>Frayer</a:t>
            </a:r>
            <a:r>
              <a:rPr lang="en-US" sz="2200" b="1" dirty="0" smtClean="0"/>
              <a:t> Model</a:t>
            </a:r>
          </a:p>
          <a:p>
            <a:pPr>
              <a:spcBef>
                <a:spcPts val="600"/>
              </a:spcBef>
              <a:spcAft>
                <a:spcPts val="600"/>
              </a:spcAft>
            </a:pPr>
            <a:r>
              <a:rPr lang="en-US" sz="2200" b="1" dirty="0" smtClean="0"/>
              <a:t>Be ready to share with the larger group</a:t>
            </a:r>
          </a:p>
        </p:txBody>
      </p:sp>
      <p:pic>
        <p:nvPicPr>
          <p:cNvPr id="19" name="Picture 3" descr="C:\Users\ld1\Pictures\frayer model.JPG"/>
          <p:cNvPicPr>
            <a:picLocks noChangeAspect="1" noChangeArrowheads="1"/>
          </p:cNvPicPr>
          <p:nvPr/>
        </p:nvPicPr>
        <p:blipFill>
          <a:blip r:embed="rId3" cstate="print"/>
          <a:srcRect/>
          <a:stretch>
            <a:fillRect/>
          </a:stretch>
        </p:blipFill>
        <p:spPr bwMode="auto">
          <a:xfrm>
            <a:off x="4425831" y="1875520"/>
            <a:ext cx="4413370" cy="460148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8291</TotalTime>
  <Words>2842</Words>
  <Application>Microsoft Macintosh PowerPoint</Application>
  <PresentationFormat>On-screen Show (4:3)</PresentationFormat>
  <Paragraphs>349</Paragraphs>
  <Slides>26</Slides>
  <Notes>26</Notes>
  <HiddenSlides>3</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Standards for Mathematical Practice Overview</vt:lpstr>
      <vt:lpstr>District-Wide  2013-14 Math Goals</vt:lpstr>
      <vt:lpstr>Session Outcome</vt:lpstr>
      <vt:lpstr>College and Career Readiness</vt:lpstr>
      <vt:lpstr>Common Core  Standards for Mathematical Practice</vt:lpstr>
      <vt:lpstr>Frayer Model</vt:lpstr>
      <vt:lpstr>MP5 Use appropriate tools strategically.</vt:lpstr>
      <vt:lpstr>MP6 Attend to precision.</vt:lpstr>
      <vt:lpstr>Common Core  Standards for Mathematical Practice</vt:lpstr>
      <vt:lpstr>MP2 Reason abstractly and quantitatively.</vt:lpstr>
      <vt:lpstr>MP1 Make sense of problems and persevere in solving them.</vt:lpstr>
      <vt:lpstr>MP1 Make sense of problems and persevere in solving them.</vt:lpstr>
      <vt:lpstr>MP3 Construct viable arguments and critique the reasoning of others.</vt:lpstr>
      <vt:lpstr>MP3 Construct viable arguments and critique the reasoning of others.</vt:lpstr>
      <vt:lpstr>MP4 Model with mathematics.</vt:lpstr>
      <vt:lpstr>MP4 Model with mathematics.</vt:lpstr>
      <vt:lpstr>MP7 Look for and  make use of structure.</vt:lpstr>
      <vt:lpstr>MP8 Look for and express regularity  repeated reasoning.</vt:lpstr>
      <vt:lpstr>What evidence of math practices 1, 3, and/or 4 do you see in this sample Smarter Balanced Assessment Consortium item?</vt:lpstr>
      <vt:lpstr>What are the implications of this SBAC item for  classroom instruction?</vt:lpstr>
      <vt:lpstr>Common Core  Standards for Mathematical Practice</vt:lpstr>
      <vt:lpstr>CCSSM Instructional Shifts</vt:lpstr>
      <vt:lpstr>CCSSM Instructional Shifts</vt:lpstr>
      <vt:lpstr>CCSSM Instructional Shifts</vt:lpstr>
      <vt:lpstr>Session Outcome</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lausd_user</dc:creator>
  <cp:lastModifiedBy>Lisa Ward</cp:lastModifiedBy>
  <cp:revision>504</cp:revision>
  <dcterms:created xsi:type="dcterms:W3CDTF">2013-10-23T19:06:30Z</dcterms:created>
  <dcterms:modified xsi:type="dcterms:W3CDTF">2014-09-03T16:47:14Z</dcterms:modified>
</cp:coreProperties>
</file>